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65" r:id="rId7"/>
    <p:sldId id="259" r:id="rId8"/>
    <p:sldId id="284" r:id="rId9"/>
    <p:sldId id="285" r:id="rId10"/>
    <p:sldId id="261" r:id="rId11"/>
    <p:sldId id="260" r:id="rId12"/>
    <p:sldId id="277" r:id="rId13"/>
    <p:sldId id="271" r:id="rId14"/>
    <p:sldId id="270" r:id="rId15"/>
    <p:sldId id="274" r:id="rId16"/>
    <p:sldId id="275" r:id="rId17"/>
    <p:sldId id="280" r:id="rId18"/>
    <p:sldId id="286" r:id="rId19"/>
    <p:sldId id="289" r:id="rId20"/>
    <p:sldId id="276" r:id="rId21"/>
    <p:sldId id="273" r:id="rId22"/>
    <p:sldId id="287" r:id="rId23"/>
    <p:sldId id="288" r:id="rId24"/>
    <p:sldId id="282" r:id="rId25"/>
    <p:sldId id="283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322" autoAdjust="0"/>
  </p:normalViewPr>
  <p:slideViewPr>
    <p:cSldViewPr>
      <p:cViewPr>
        <p:scale>
          <a:sx n="118" d="100"/>
          <a:sy n="118" d="100"/>
        </p:scale>
        <p:origin x="-546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arless.ru\&#1051;&#1080;&#1095;&#1085;&#1099;&#1081;$\MMakarova\WORK\&#1044;&#1080;&#1079;&#1072;&#1081;&#1085;\&#1055;&#1088;&#1077;&#1079;&#1077;&#1085;&#1090;&#1072;&#1094;&#1080;&#1080;\&#1055;&#1088;&#1077;&#1079;&#1077;&#1085;&#1090;&#1072;&#1094;&#1080;&#1103;\&#1055;&#1088;&#1086;&#1094;&#1077;&#1085;&#1090;%20&#1076;&#1083;&#1103;%20&#1076;&#1080;&#1072;&#1075;&#1088;&#1072;&#1084;&#1084;&#1099;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36"/>
          </c:dPt>
          <c:dLbls>
            <c:dLbl>
              <c:idx val="0"/>
              <c:layout>
                <c:manualLayout>
                  <c:x val="8.7566943879206105E-2"/>
                  <c:y val="-0.16944809461235216"/>
                </c:manualLayout>
              </c:layout>
              <c:tx>
                <c:rich>
                  <a:bodyPr/>
                  <a:lstStyle/>
                  <a:p>
                    <a:r>
                      <a:rPr lang="ru-RU" sz="1600">
                        <a:latin typeface="Arial Black" panose="020B0A04020102020204" pitchFamily="34" charset="0"/>
                      </a:rPr>
                      <a:t>Бумажные</a:t>
                    </a:r>
                    <a:r>
                      <a:rPr lang="ru-RU" sz="1600" baseline="0">
                        <a:latin typeface="Arial Black" panose="020B0A04020102020204" pitchFamily="34" charset="0"/>
                      </a:rPr>
                      <a:t> рулоны</a:t>
                    </a:r>
                    <a:r>
                      <a:rPr lang="en-US" sz="1600">
                        <a:latin typeface="Arial Black" panose="020B0A04020102020204" pitchFamily="34" charset="0"/>
                      </a:rPr>
                      <a:t> 
65%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7561856734200358E-2"/>
                  <c:y val="-5.9277450538948569E-2"/>
                </c:manualLayout>
              </c:layout>
              <c:tx>
                <c:rich>
                  <a:bodyPr/>
                  <a:lstStyle/>
                  <a:p>
                    <a:r>
                      <a:rPr lang="ru-RU" sz="1600">
                        <a:latin typeface="Arial Black" panose="020B0A04020102020204" pitchFamily="34" charset="0"/>
                      </a:rPr>
                      <a:t>Форматная бумага</a:t>
                    </a:r>
                    <a:r>
                      <a:rPr lang="en-US" sz="1600">
                        <a:latin typeface="Arial Black" panose="020B0A04020102020204" pitchFamily="34" charset="0"/>
                      </a:rPr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2142867675248454E-2"/>
                  <c:y val="-1.7354327669702178E-2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Arial Black" panose="020B0A04020102020204" pitchFamily="34" charset="0"/>
                      </a:rPr>
                      <a:t>Самоклеящиеся этикетки</a:t>
                    </a:r>
                    <a:r>
                      <a:rPr lang="en-US" sz="1400">
                        <a:latin typeface="Arial Black" panose="020B0A04020102020204" pitchFamily="34" charset="0"/>
                      </a:rPr>
                      <a:t>
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Лист1!$B$2:$B$4</c:f>
              <c:strCache>
                <c:ptCount val="3"/>
                <c:pt idx="0">
                  <c:v>Бумажные рулоны</c:v>
                </c:pt>
                <c:pt idx="1">
                  <c:v>Форматная бумага</c:v>
                </c:pt>
                <c:pt idx="2">
                  <c:v>Самоклеящиеся этикетки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0.65</c:v>
                </c:pt>
                <c:pt idx="1">
                  <c:v>0.1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8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1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0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7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2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4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5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4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0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2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EC65-D68A-480C-83B3-F689E84F3F9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40016-F87A-4DE6-B6E9-DA686E41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5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1" cy="64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Z:\WORK\Дизайн\Презентации\Презентация\О компании\STARLESS_about compan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753610"/>
            <a:ext cx="4320480" cy="10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Neo Sans Cyr" panose="020B0503000000000004" pitchFamily="34" charset="0"/>
              </a:rPr>
              <a:t>ПРОЦЕНТНОЕ СООТНОШЕНИЕ АССОРТИМЕНТА КОМПАНИИ</a:t>
            </a:r>
            <a:r>
              <a:rPr lang="ru-RU" sz="1800" b="1" dirty="0">
                <a:latin typeface="Neo Sans Cyr" panose="020B0503000000000004" pitchFamily="34" charset="0"/>
              </a:rPr>
              <a:t/>
            </a:r>
            <a:br>
              <a:rPr lang="ru-RU" sz="1800" b="1" dirty="0">
                <a:latin typeface="Neo Sans Cyr" panose="020B0503000000000004" pitchFamily="34" charset="0"/>
              </a:rPr>
            </a:br>
            <a:r>
              <a:rPr lang="ru-RU" sz="1800" b="1" dirty="0" smtClean="0">
                <a:latin typeface="Neo Sans Cyr" panose="020B0503000000000004" pitchFamily="34" charset="0"/>
              </a:rPr>
              <a:t>ПО ОСНОВНЫМ ПРОДУКТАМ</a:t>
            </a:r>
            <a:endParaRPr lang="ru-RU" sz="1800" b="1" dirty="0">
              <a:latin typeface="Neo Sans Cyr" panose="020B05030000000000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181100" y="1252540"/>
          <a:ext cx="6781800" cy="435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2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Виды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2 вида чековой ленты: офсетная и термочувствительная.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Офсетная лента – информация наносится на бумагу с помощью краски-чернил.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Термочувствительная лента состоит из бумажной основы и термохимического слоя, реагирующего на высокую температур</a:t>
            </a:r>
            <a:r>
              <a:rPr lang="ru-RU" sz="1400" dirty="0">
                <a:latin typeface="Neo Sans Cyr" panose="020B0503000000000004" pitchFamily="34" charset="0"/>
              </a:rPr>
              <a:t>у</a:t>
            </a:r>
            <a:r>
              <a:rPr lang="ru-RU" sz="1400" dirty="0" smtClean="0">
                <a:latin typeface="Neo Sans Cyr" panose="020B0503000000000004" pitchFamily="34" charset="0"/>
              </a:rPr>
              <a:t>, информация проявляется с помощью печати на термопринтере специальной головкой при нагревании.</a:t>
            </a: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 Medium" panose="020B0703000000000004" pitchFamily="34" charset="0"/>
              </a:rPr>
              <a:t>		ОФСЕТ</a:t>
            </a:r>
            <a:r>
              <a:rPr lang="ru-RU" sz="1400" dirty="0" smtClean="0">
                <a:latin typeface="Neo Sans Cyr" panose="020B0503000000000004" pitchFamily="34" charset="0"/>
              </a:rPr>
              <a:t>				</a:t>
            </a:r>
            <a:r>
              <a:rPr lang="ru-RU" sz="1400" dirty="0" smtClean="0">
                <a:latin typeface="Neo Sans Cyr Medium" panose="020B0703000000000004" pitchFamily="34" charset="0"/>
              </a:rPr>
              <a:t>ТЕРМО</a:t>
            </a: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</p:txBody>
      </p:sp>
      <p:pic>
        <p:nvPicPr>
          <p:cNvPr id="1026" name="Picture 2" descr="Z:\WORK\PHOTO\продукция и групповой снимок сотрудников\Чековая лента_офсет_premi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816424" cy="28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WORK\PHOTO\продукция и групповой снимок сотрудников\Чековая лента_термо_стандар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816424" cy="28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Производство </a:t>
            </a:r>
            <a:r>
              <a:rPr lang="ru-RU" b="1" dirty="0" err="1" smtClean="0">
                <a:latin typeface="Neo Sans Cyr" panose="020B0503000000000004" pitchFamily="34" charset="0"/>
              </a:rPr>
              <a:t>термосырья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 </a:t>
            </a:r>
            <a:r>
              <a:rPr lang="ru-RU" sz="1400" dirty="0" smtClean="0">
                <a:latin typeface="Neo Sans Cyr" panose="020B0503000000000004" pitchFamily="34" charset="0"/>
              </a:rPr>
              <a:t>  Производство термочувствительного сырья у каждого производителя имеет свои особенности.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   Все крупные мировые производители за исключением Китая производят сырьё из </a:t>
            </a:r>
            <a:r>
              <a:rPr lang="ru-RU" sz="1400" dirty="0" err="1" smtClean="0">
                <a:latin typeface="Neo Sans Cyr" panose="020B0503000000000004" pitchFamily="34" charset="0"/>
              </a:rPr>
              <a:t>чистоцеллюлозной</a:t>
            </a:r>
            <a:r>
              <a:rPr lang="ru-RU" sz="1400" dirty="0" smtClean="0">
                <a:latin typeface="Neo Sans Cyr" panose="020B0503000000000004" pitchFamily="34" charset="0"/>
              </a:rPr>
              <a:t> основы, на которую наносят специальное </a:t>
            </a:r>
            <a:r>
              <a:rPr lang="ru-RU" sz="1400" dirty="0" err="1" smtClean="0">
                <a:latin typeface="Neo Sans Cyr" panose="020B0503000000000004" pitchFamily="34" charset="0"/>
              </a:rPr>
              <a:t>предпокрытие</a:t>
            </a:r>
            <a:r>
              <a:rPr lang="ru-RU" sz="1400" dirty="0" smtClean="0">
                <a:latin typeface="Neo Sans Cyr" panose="020B0503000000000004" pitchFamily="34" charset="0"/>
              </a:rPr>
              <a:t> для снижения диффузии (проникновение термопасты в бумагу) и далее с помощью распыления в вакууме или фонтанным напылением наносят термохимический слой, что делает слой наиболее равномерным и беспрерывным.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    В России нет производителей с такой технологией нанесения термохимического слоя, поэтому используется типографский способ покрытия, который не может гарантировать равномерное и непрерывное покрытие термопастой. </a:t>
            </a:r>
            <a:r>
              <a:rPr lang="ru-RU" sz="1400" dirty="0">
                <a:latin typeface="Neo Sans Cyr" panose="020B0503000000000004" pitchFamily="34" charset="0"/>
              </a:rPr>
              <a:t>А также для получения низкой цены </a:t>
            </a:r>
            <a:r>
              <a:rPr lang="ru-RU" sz="1400" dirty="0" smtClean="0">
                <a:latin typeface="Neo Sans Cyr" panose="020B0503000000000004" pitchFamily="34" charset="0"/>
              </a:rPr>
              <a:t>не наносится </a:t>
            </a:r>
            <a:r>
              <a:rPr lang="ru-RU" sz="1400" dirty="0" err="1" smtClean="0">
                <a:latin typeface="Neo Sans Cyr" panose="020B0503000000000004" pitchFamily="34" charset="0"/>
              </a:rPr>
              <a:t>предпокрытие</a:t>
            </a:r>
            <a:r>
              <a:rPr lang="ru-RU" sz="1400" dirty="0" smtClean="0">
                <a:latin typeface="Neo Sans Cyr" panose="020B0503000000000004" pitchFamily="34" charset="0"/>
              </a:rPr>
              <a:t> и используется бумажная основа из древесной массы, а древесная масса обладает наибольшей </a:t>
            </a:r>
            <a:r>
              <a:rPr lang="ru-RU" sz="1400" dirty="0" err="1" smtClean="0">
                <a:latin typeface="Neo Sans Cyr" panose="020B0503000000000004" pitchFamily="34" charset="0"/>
              </a:rPr>
              <a:t>впитываемостью</a:t>
            </a:r>
            <a:r>
              <a:rPr lang="ru-RU" sz="1400" dirty="0" smtClean="0">
                <a:latin typeface="Neo Sans Cyr" panose="020B0503000000000004" pitchFamily="34" charset="0"/>
              </a:rPr>
              <a:t> относительно </a:t>
            </a:r>
            <a:r>
              <a:rPr lang="ru-RU" sz="1400" dirty="0" err="1" smtClean="0">
                <a:latin typeface="Neo Sans Cyr" panose="020B0503000000000004" pitchFamily="34" charset="0"/>
              </a:rPr>
              <a:t>чистоцеллюлозной</a:t>
            </a:r>
            <a:r>
              <a:rPr lang="ru-RU" sz="1400" dirty="0" smtClean="0">
                <a:latin typeface="Neo Sans Cyr" panose="020B0503000000000004" pitchFamily="34" charset="0"/>
              </a:rPr>
              <a:t> бумаги.     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 </a:t>
            </a:r>
            <a:r>
              <a:rPr lang="ru-RU" sz="1400" dirty="0" smtClean="0">
                <a:latin typeface="Neo Sans Cyr" panose="020B0503000000000004" pitchFamily="34" charset="0"/>
              </a:rPr>
              <a:t>   Таким образом при попадании такой термобумаги во влажную среду или при сильных перепадах температуры скорость проникновения термопасты внутрь бумаги </a:t>
            </a:r>
            <a:r>
              <a:rPr lang="ru-RU" sz="1400" dirty="0">
                <a:latin typeface="Neo Sans Cyr" panose="020B0503000000000004" pitchFamily="34" charset="0"/>
              </a:rPr>
              <a:t>многократно </a:t>
            </a:r>
            <a:r>
              <a:rPr lang="ru-RU" sz="1400" dirty="0" smtClean="0">
                <a:latin typeface="Neo Sans Cyr" panose="020B0503000000000004" pitchFamily="34" charset="0"/>
              </a:rPr>
              <a:t>усиливается, </a:t>
            </a:r>
            <a:r>
              <a:rPr lang="ru-RU" sz="1400" dirty="0">
                <a:latin typeface="Neo Sans Cyr" panose="020B0503000000000004" pitchFamily="34" charset="0"/>
              </a:rPr>
              <a:t>и </a:t>
            </a:r>
            <a:r>
              <a:rPr lang="ru-RU" sz="1400" dirty="0" smtClean="0">
                <a:latin typeface="Neo Sans Cyr" panose="020B0503000000000004" pitchFamily="34" charset="0"/>
              </a:rPr>
              <a:t>такая бумага практически перестает выполнять свою функцию.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   В совокупности данные факторы негативно влияют на качество печати и срок службы оборудования – кассовых аппаратов и термопринтеров.</a:t>
            </a:r>
          </a:p>
          <a:p>
            <a:pPr marL="0" indent="0">
              <a:buNone/>
            </a:pPr>
            <a:r>
              <a:rPr lang="ru-RU" sz="1400" dirty="0" smtClean="0"/>
              <a:t>			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/>
              <a:t>			                  Проникновение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			(диффузия)</a:t>
            </a:r>
            <a:endParaRPr lang="en-GB" sz="1400" dirty="0"/>
          </a:p>
        </p:txBody>
      </p:sp>
      <p:sp>
        <p:nvSpPr>
          <p:cNvPr id="7" name="Suorakulmio 19">
            <a:extLst>
              <a:ext uri="{FF2B5EF4-FFF2-40B4-BE49-F238E27FC236}">
                <a16:creationId xmlns:a16="http://schemas.microsoft.com/office/drawing/2014/main" xmlns="" id="{5411ED2F-2D9D-44E1-A7E3-2DA5A2629CA3}"/>
              </a:ext>
            </a:extLst>
          </p:cNvPr>
          <p:cNvSpPr/>
          <p:nvPr/>
        </p:nvSpPr>
        <p:spPr>
          <a:xfrm>
            <a:off x="683568" y="4967399"/>
            <a:ext cx="31683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83568" y="5085346"/>
            <a:ext cx="3168352" cy="62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 покрытие</a:t>
            </a:r>
            <a:endParaRPr lang="en-GB" sz="1400" dirty="0"/>
          </a:p>
        </p:txBody>
      </p:sp>
      <p:sp>
        <p:nvSpPr>
          <p:cNvPr id="11" name="Suorakulmio 22">
            <a:extLst>
              <a:ext uri="{FF2B5EF4-FFF2-40B4-BE49-F238E27FC236}">
                <a16:creationId xmlns:a16="http://schemas.microsoft.com/office/drawing/2014/main" xmlns="" id="{D7059D53-5893-4877-86CF-2511C32AA83C}"/>
              </a:ext>
            </a:extLst>
          </p:cNvPr>
          <p:cNvSpPr/>
          <p:nvPr/>
        </p:nvSpPr>
        <p:spPr>
          <a:xfrm>
            <a:off x="683568" y="4869160"/>
            <a:ext cx="3168352" cy="214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Термопокрытие</a:t>
            </a:r>
            <a:r>
              <a:rPr lang="ru-RU" sz="1400" dirty="0" smtClean="0"/>
              <a:t> </a:t>
            </a:r>
            <a:endParaRPr lang="en-GB" sz="1400" dirty="0"/>
          </a:p>
        </p:txBody>
      </p:sp>
      <p:sp>
        <p:nvSpPr>
          <p:cNvPr id="13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83568" y="5713710"/>
            <a:ext cx="3168352" cy="6283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Базовая бумага</a:t>
            </a:r>
            <a:endParaRPr lang="en-GB" sz="1400" dirty="0"/>
          </a:p>
        </p:txBody>
      </p:sp>
      <p:sp>
        <p:nvSpPr>
          <p:cNvPr id="14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364088" y="5359617"/>
            <a:ext cx="3168352" cy="62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Базовая бумага из </a:t>
            </a:r>
            <a:r>
              <a:rPr lang="ru-RU" sz="1400" dirty="0" err="1" smtClean="0"/>
              <a:t>древмассы</a:t>
            </a:r>
            <a:endParaRPr lang="en-GB" sz="1400" dirty="0"/>
          </a:p>
        </p:txBody>
      </p:sp>
      <p:sp>
        <p:nvSpPr>
          <p:cNvPr id="15" name="Suorakulmio 22">
            <a:extLst>
              <a:ext uri="{FF2B5EF4-FFF2-40B4-BE49-F238E27FC236}">
                <a16:creationId xmlns:a16="http://schemas.microsoft.com/office/drawing/2014/main" xmlns="" id="{D7059D53-5893-4877-86CF-2511C32AA83C}"/>
              </a:ext>
            </a:extLst>
          </p:cNvPr>
          <p:cNvSpPr/>
          <p:nvPr/>
        </p:nvSpPr>
        <p:spPr>
          <a:xfrm>
            <a:off x="5364088" y="5127970"/>
            <a:ext cx="3168352" cy="21403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Термопокрытие</a:t>
            </a:r>
            <a:r>
              <a:rPr lang="ru-RU" sz="1400" dirty="0" smtClean="0"/>
              <a:t> </a:t>
            </a:r>
            <a:endParaRPr lang="en-GB" sz="1400" dirty="0"/>
          </a:p>
        </p:txBody>
      </p:sp>
      <p:sp>
        <p:nvSpPr>
          <p:cNvPr id="2" name="Полилиния 1"/>
          <p:cNvSpPr/>
          <p:nvPr/>
        </p:nvSpPr>
        <p:spPr>
          <a:xfrm>
            <a:off x="5414301" y="5319086"/>
            <a:ext cx="3118139" cy="233477"/>
          </a:xfrm>
          <a:custGeom>
            <a:avLst/>
            <a:gdLst>
              <a:gd name="connsiteX0" fmla="*/ 0 w 2958648"/>
              <a:gd name="connsiteY0" fmla="*/ 184919 h 233477"/>
              <a:gd name="connsiteX1" fmla="*/ 242761 w 2958648"/>
              <a:gd name="connsiteY1" fmla="*/ 39262 h 233477"/>
              <a:gd name="connsiteX2" fmla="*/ 550258 w 2958648"/>
              <a:gd name="connsiteY2" fmla="*/ 193011 h 233477"/>
              <a:gd name="connsiteX3" fmla="*/ 809203 w 2958648"/>
              <a:gd name="connsiteY3" fmla="*/ 31170 h 233477"/>
              <a:gd name="connsiteX4" fmla="*/ 1116701 w 2958648"/>
              <a:gd name="connsiteY4" fmla="*/ 193011 h 233477"/>
              <a:gd name="connsiteX5" fmla="*/ 1391830 w 2958648"/>
              <a:gd name="connsiteY5" fmla="*/ 31170 h 233477"/>
              <a:gd name="connsiteX6" fmla="*/ 1691235 w 2958648"/>
              <a:gd name="connsiteY6" fmla="*/ 209195 h 233477"/>
              <a:gd name="connsiteX7" fmla="*/ 1982549 w 2958648"/>
              <a:gd name="connsiteY7" fmla="*/ 39262 h 233477"/>
              <a:gd name="connsiteX8" fmla="*/ 2249586 w 2958648"/>
              <a:gd name="connsiteY8" fmla="*/ 201103 h 233477"/>
              <a:gd name="connsiteX9" fmla="*/ 2492347 w 2958648"/>
              <a:gd name="connsiteY9" fmla="*/ 31170 h 233477"/>
              <a:gd name="connsiteX10" fmla="*/ 2783660 w 2958648"/>
              <a:gd name="connsiteY10" fmla="*/ 233471 h 233477"/>
              <a:gd name="connsiteX11" fmla="*/ 2945501 w 2958648"/>
              <a:gd name="connsiteY11" fmla="*/ 23078 h 233477"/>
              <a:gd name="connsiteX12" fmla="*/ 2937409 w 2958648"/>
              <a:gd name="connsiteY12" fmla="*/ 14986 h 23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8648" h="233477">
                <a:moveTo>
                  <a:pt x="0" y="184919"/>
                </a:moveTo>
                <a:cubicBezTo>
                  <a:pt x="75525" y="111416"/>
                  <a:pt x="151051" y="37913"/>
                  <a:pt x="242761" y="39262"/>
                </a:cubicBezTo>
                <a:cubicBezTo>
                  <a:pt x="334471" y="40611"/>
                  <a:pt x="455851" y="194360"/>
                  <a:pt x="550258" y="193011"/>
                </a:cubicBezTo>
                <a:cubicBezTo>
                  <a:pt x="644665" y="191662"/>
                  <a:pt x="714796" y="31170"/>
                  <a:pt x="809203" y="31170"/>
                </a:cubicBezTo>
                <a:cubicBezTo>
                  <a:pt x="903610" y="31170"/>
                  <a:pt x="1019597" y="193011"/>
                  <a:pt x="1116701" y="193011"/>
                </a:cubicBezTo>
                <a:cubicBezTo>
                  <a:pt x="1213805" y="193011"/>
                  <a:pt x="1296074" y="28473"/>
                  <a:pt x="1391830" y="31170"/>
                </a:cubicBezTo>
                <a:cubicBezTo>
                  <a:pt x="1487586" y="33867"/>
                  <a:pt x="1592782" y="207846"/>
                  <a:pt x="1691235" y="209195"/>
                </a:cubicBezTo>
                <a:cubicBezTo>
                  <a:pt x="1789688" y="210544"/>
                  <a:pt x="1889491" y="40611"/>
                  <a:pt x="1982549" y="39262"/>
                </a:cubicBezTo>
                <a:cubicBezTo>
                  <a:pt x="2075607" y="37913"/>
                  <a:pt x="2164620" y="202452"/>
                  <a:pt x="2249586" y="201103"/>
                </a:cubicBezTo>
                <a:cubicBezTo>
                  <a:pt x="2334552" y="199754"/>
                  <a:pt x="2403335" y="25775"/>
                  <a:pt x="2492347" y="31170"/>
                </a:cubicBezTo>
                <a:cubicBezTo>
                  <a:pt x="2581359" y="36565"/>
                  <a:pt x="2708134" y="234820"/>
                  <a:pt x="2783660" y="233471"/>
                </a:cubicBezTo>
                <a:cubicBezTo>
                  <a:pt x="2859186" y="232122"/>
                  <a:pt x="2919876" y="59492"/>
                  <a:pt x="2945501" y="23078"/>
                </a:cubicBezTo>
                <a:cubicBezTo>
                  <a:pt x="2971126" y="-13336"/>
                  <a:pt x="2954267" y="825"/>
                  <a:pt x="2937409" y="14986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733781" y="5057958"/>
            <a:ext cx="3118139" cy="233477"/>
          </a:xfrm>
          <a:custGeom>
            <a:avLst/>
            <a:gdLst>
              <a:gd name="connsiteX0" fmla="*/ 0 w 2958648"/>
              <a:gd name="connsiteY0" fmla="*/ 184919 h 233477"/>
              <a:gd name="connsiteX1" fmla="*/ 242761 w 2958648"/>
              <a:gd name="connsiteY1" fmla="*/ 39262 h 233477"/>
              <a:gd name="connsiteX2" fmla="*/ 550258 w 2958648"/>
              <a:gd name="connsiteY2" fmla="*/ 193011 h 233477"/>
              <a:gd name="connsiteX3" fmla="*/ 809203 w 2958648"/>
              <a:gd name="connsiteY3" fmla="*/ 31170 h 233477"/>
              <a:gd name="connsiteX4" fmla="*/ 1116701 w 2958648"/>
              <a:gd name="connsiteY4" fmla="*/ 193011 h 233477"/>
              <a:gd name="connsiteX5" fmla="*/ 1391830 w 2958648"/>
              <a:gd name="connsiteY5" fmla="*/ 31170 h 233477"/>
              <a:gd name="connsiteX6" fmla="*/ 1691235 w 2958648"/>
              <a:gd name="connsiteY6" fmla="*/ 209195 h 233477"/>
              <a:gd name="connsiteX7" fmla="*/ 1982549 w 2958648"/>
              <a:gd name="connsiteY7" fmla="*/ 39262 h 233477"/>
              <a:gd name="connsiteX8" fmla="*/ 2249586 w 2958648"/>
              <a:gd name="connsiteY8" fmla="*/ 201103 h 233477"/>
              <a:gd name="connsiteX9" fmla="*/ 2492347 w 2958648"/>
              <a:gd name="connsiteY9" fmla="*/ 31170 h 233477"/>
              <a:gd name="connsiteX10" fmla="*/ 2783660 w 2958648"/>
              <a:gd name="connsiteY10" fmla="*/ 233471 h 233477"/>
              <a:gd name="connsiteX11" fmla="*/ 2945501 w 2958648"/>
              <a:gd name="connsiteY11" fmla="*/ 23078 h 233477"/>
              <a:gd name="connsiteX12" fmla="*/ 2937409 w 2958648"/>
              <a:gd name="connsiteY12" fmla="*/ 14986 h 23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8648" h="233477">
                <a:moveTo>
                  <a:pt x="0" y="184919"/>
                </a:moveTo>
                <a:cubicBezTo>
                  <a:pt x="75525" y="111416"/>
                  <a:pt x="151051" y="37913"/>
                  <a:pt x="242761" y="39262"/>
                </a:cubicBezTo>
                <a:cubicBezTo>
                  <a:pt x="334471" y="40611"/>
                  <a:pt x="455851" y="194360"/>
                  <a:pt x="550258" y="193011"/>
                </a:cubicBezTo>
                <a:cubicBezTo>
                  <a:pt x="644665" y="191662"/>
                  <a:pt x="714796" y="31170"/>
                  <a:pt x="809203" y="31170"/>
                </a:cubicBezTo>
                <a:cubicBezTo>
                  <a:pt x="903610" y="31170"/>
                  <a:pt x="1019597" y="193011"/>
                  <a:pt x="1116701" y="193011"/>
                </a:cubicBezTo>
                <a:cubicBezTo>
                  <a:pt x="1213805" y="193011"/>
                  <a:pt x="1296074" y="28473"/>
                  <a:pt x="1391830" y="31170"/>
                </a:cubicBezTo>
                <a:cubicBezTo>
                  <a:pt x="1487586" y="33867"/>
                  <a:pt x="1592782" y="207846"/>
                  <a:pt x="1691235" y="209195"/>
                </a:cubicBezTo>
                <a:cubicBezTo>
                  <a:pt x="1789688" y="210544"/>
                  <a:pt x="1889491" y="40611"/>
                  <a:pt x="1982549" y="39262"/>
                </a:cubicBezTo>
                <a:cubicBezTo>
                  <a:pt x="2075607" y="37913"/>
                  <a:pt x="2164620" y="202452"/>
                  <a:pt x="2249586" y="201103"/>
                </a:cubicBezTo>
                <a:cubicBezTo>
                  <a:pt x="2334552" y="199754"/>
                  <a:pt x="2403335" y="25775"/>
                  <a:pt x="2492347" y="31170"/>
                </a:cubicBezTo>
                <a:cubicBezTo>
                  <a:pt x="2581359" y="36565"/>
                  <a:pt x="2708134" y="234820"/>
                  <a:pt x="2783660" y="233471"/>
                </a:cubicBezTo>
                <a:cubicBezTo>
                  <a:pt x="2859186" y="232122"/>
                  <a:pt x="2919876" y="59492"/>
                  <a:pt x="2945501" y="23078"/>
                </a:cubicBezTo>
                <a:cubicBezTo>
                  <a:pt x="2971126" y="-13336"/>
                  <a:pt x="2954267" y="825"/>
                  <a:pt x="2937409" y="14986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990081" y="5526263"/>
            <a:ext cx="373896" cy="4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851920" y="523498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Теория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Бумага имеет следующие свойства, которые важны при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выборе </a:t>
            </a:r>
            <a:r>
              <a:rPr lang="ru-RU" sz="1400" dirty="0">
                <a:latin typeface="Neo Sans Cyr" panose="020B0503000000000004" pitchFamily="34" charset="0"/>
              </a:rPr>
              <a:t>чековой ленты:</a:t>
            </a:r>
          </a:p>
          <a:p>
            <a:pPr>
              <a:buAutoNum type="arabicPeriod"/>
            </a:pPr>
            <a:r>
              <a:rPr lang="ru-RU" sz="1400" dirty="0" smtClean="0">
                <a:latin typeface="Neo Sans Cyr" panose="020B0503000000000004" pitchFamily="34" charset="0"/>
              </a:rPr>
              <a:t>Масса </a:t>
            </a:r>
            <a:r>
              <a:rPr lang="ru-RU" sz="1400" dirty="0">
                <a:latin typeface="Neo Sans Cyr" panose="020B0503000000000004" pitchFamily="34" charset="0"/>
              </a:rPr>
              <a:t>бумаги выражается в граммах на квадратный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метр </a:t>
            </a:r>
            <a:r>
              <a:rPr lang="ru-RU" sz="1400" dirty="0">
                <a:latin typeface="Neo Sans Cyr" panose="020B0503000000000004" pitchFamily="34" charset="0"/>
              </a:rPr>
              <a:t>(г/м2). Не стоит путать разные понятия, такие как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плотность </a:t>
            </a:r>
            <a:r>
              <a:rPr lang="ru-RU" sz="1400" dirty="0">
                <a:latin typeface="Neo Sans Cyr" panose="020B0503000000000004" pitchFamily="34" charset="0"/>
              </a:rPr>
              <a:t>(г/см3), удельный вес (Н/м³) </a:t>
            </a:r>
            <a:r>
              <a:rPr lang="ru-RU" sz="1400" dirty="0" smtClean="0">
                <a:latin typeface="Neo Sans Cyr" panose="020B0503000000000004" pitchFamily="34" charset="0"/>
              </a:rPr>
              <a:t>и </a:t>
            </a:r>
            <a:r>
              <a:rPr lang="ru-RU" sz="1400" dirty="0">
                <a:latin typeface="Neo Sans Cyr" panose="020B0503000000000004" pitchFamily="34" charset="0"/>
              </a:rPr>
              <a:t>масса (</a:t>
            </a:r>
            <a:r>
              <a:rPr lang="ru-RU" sz="1400" dirty="0" smtClean="0">
                <a:latin typeface="Neo Sans Cyr" panose="020B0503000000000004" pitchFamily="34" charset="0"/>
              </a:rPr>
              <a:t>г/м2):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плотность </a:t>
            </a:r>
            <a:r>
              <a:rPr lang="ru-RU" sz="1400" dirty="0">
                <a:latin typeface="Neo Sans Cyr" panose="020B0503000000000004" pitchFamily="34" charset="0"/>
              </a:rPr>
              <a:t>равна отношению массы тела к его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объёму </a:t>
            </a:r>
            <a:r>
              <a:rPr lang="ru-RU" sz="1400" dirty="0">
                <a:latin typeface="Neo Sans Cyr" panose="020B0503000000000004" pitchFamily="34" charset="0"/>
              </a:rPr>
              <a:t>(г/см3),  а удельный вес равен произведению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плотности </a:t>
            </a:r>
            <a:r>
              <a:rPr lang="ru-RU" sz="1400" dirty="0">
                <a:latin typeface="Neo Sans Cyr" panose="020B0503000000000004" pitchFamily="34" charset="0"/>
              </a:rPr>
              <a:t>вещества на ускорение свободного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п</a:t>
            </a:r>
            <a:r>
              <a:rPr lang="ru-RU" sz="1400" dirty="0" smtClean="0">
                <a:latin typeface="Neo Sans Cyr" panose="020B0503000000000004" pitchFamily="34" charset="0"/>
              </a:rPr>
              <a:t>адения </a:t>
            </a:r>
            <a:r>
              <a:rPr lang="ru-RU" sz="1400" dirty="0">
                <a:latin typeface="Neo Sans Cyr" panose="020B0503000000000004" pitchFamily="34" charset="0"/>
              </a:rPr>
              <a:t>(Н/м³)</a:t>
            </a:r>
            <a:r>
              <a:rPr lang="ru-RU" sz="1400" dirty="0" smtClean="0">
                <a:latin typeface="Neo Sans Cyr" panose="020B0503000000000004" pitchFamily="34" charset="0"/>
              </a:rPr>
              <a:t>.</a:t>
            </a: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2. Толщина бумаги (мкм) сильно зависит от пухлости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бумаги</a:t>
            </a:r>
            <a:r>
              <a:rPr lang="ru-RU" sz="1400" dirty="0">
                <a:latin typeface="Neo Sans Cyr" panose="020B0503000000000004" pitchFamily="34" charset="0"/>
              </a:rPr>
              <a:t>, также данный показатель влияет на непрозрачность.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Некоторые </a:t>
            </a:r>
            <a:r>
              <a:rPr lang="ru-RU" sz="1400" dirty="0">
                <a:latin typeface="Neo Sans Cyr" panose="020B0503000000000004" pitchFamily="34" charset="0"/>
              </a:rPr>
              <a:t>пухлые бумаги при малой массе имеют большую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толщину</a:t>
            </a:r>
            <a:r>
              <a:rPr lang="ru-RU" sz="1400" dirty="0">
                <a:latin typeface="Neo Sans Cyr" panose="020B0503000000000004" pitchFamily="34" charset="0"/>
              </a:rPr>
              <a:t>, чем высоко каландрированные бумаги при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большей </a:t>
            </a:r>
            <a:r>
              <a:rPr lang="ru-RU" sz="1400" dirty="0">
                <a:latin typeface="Neo Sans Cyr" panose="020B0503000000000004" pitchFamily="34" charset="0"/>
              </a:rPr>
              <a:t>массе.</a:t>
            </a:r>
          </a:p>
          <a:p>
            <a:pPr marL="0" indent="0">
              <a:buNone/>
            </a:pPr>
            <a:r>
              <a:rPr lang="ru-RU" sz="1400" b="1" dirty="0">
                <a:latin typeface="Neo Sans Cyr" panose="020B0503000000000004" pitchFamily="34" charset="0"/>
              </a:rPr>
              <a:t>Следующие показатели зависят от требований оборудования: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3. Ширина ленты - самые популярные 57мм и 80мм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4. Диаметр втулки - стандартные размеры: 12мм, 18мм, 25мм, а современные кассовые аппараты могут работать и БЕЗ ВТУЛКИ.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5. Внешний диаметр рулона измеряется для большей точности с помощью штангенциркуля.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6. Длина намотки </a:t>
            </a:r>
            <a:r>
              <a:rPr lang="ru-RU" sz="1400" dirty="0" smtClean="0">
                <a:latin typeface="Neo Sans Cyr" panose="020B0503000000000004" pitchFamily="34" charset="0"/>
              </a:rPr>
              <a:t>измеряется в метрах. При заявке продукции необходимо обязательно учитывать такие факторы, как масса бумаги и толщина. Внешний диаметр и длина намотки всегда зависят от массы бумаги и её толщины!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Пример: чековая лента 80х12х60 48г/м2 будет иметь длину намотки 57,5м и внешний диаметр 60мм, а чековая лента 80х12х60 58г/м2 имеет длину намотки 38,5м (на 33% меньше) и такой же внешний диаметр 60мм</a:t>
            </a:r>
            <a:endParaRPr lang="ru-RU" sz="1400" dirty="0">
              <a:latin typeface="Neo Sans Cyr" panose="020B0503000000000004" pitchFamily="34" charset="0"/>
            </a:endParaRPr>
          </a:p>
        </p:txBody>
      </p:sp>
      <p:pic>
        <p:nvPicPr>
          <p:cNvPr id="2050" name="Picture 2" descr="Z:\WORK\Дизайн\Презентации\Для ОптиКом\mahr-marcal-16fn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756" y="980728"/>
            <a:ext cx="3208238" cy="32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Безопасность и </a:t>
            </a:r>
            <a:r>
              <a:rPr lang="ru-RU" b="1" dirty="0" err="1" smtClean="0">
                <a:latin typeface="Neo Sans Cyr" panose="020B0503000000000004" pitchFamily="34" charset="0"/>
              </a:rPr>
              <a:t>экологичность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Чековая лента на </a:t>
            </a:r>
            <a:r>
              <a:rPr lang="ru-RU" sz="1400" dirty="0" smtClean="0">
                <a:latin typeface="Neo Sans Cyr" panose="020B0503000000000004" pitchFamily="34" charset="0"/>
              </a:rPr>
              <a:t>мировом </a:t>
            </a:r>
            <a:r>
              <a:rPr lang="ru-RU" sz="1400" dirty="0">
                <a:latin typeface="Neo Sans Cyr" panose="020B0503000000000004" pitchFamily="34" charset="0"/>
              </a:rPr>
              <a:t>рынке делится на 3 категории по составу:</a:t>
            </a:r>
          </a:p>
          <a:p>
            <a:pPr>
              <a:buAutoNum type="arabicPeriod"/>
            </a:pPr>
            <a:r>
              <a:rPr lang="ru-RU" sz="1400" dirty="0">
                <a:latin typeface="Neo Sans Cyr" panose="020B0503000000000004" pitchFamily="34" charset="0"/>
              </a:rPr>
              <a:t>Чековая лента с </a:t>
            </a:r>
            <a:r>
              <a:rPr lang="en-US" sz="1400" dirty="0">
                <a:latin typeface="Neo Sans Cyr" panose="020B0503000000000004" pitchFamily="34" charset="0"/>
              </a:rPr>
              <a:t>BPA </a:t>
            </a:r>
            <a:r>
              <a:rPr lang="ru-RU" sz="1400" dirty="0">
                <a:latin typeface="Neo Sans Cyr" panose="020B0503000000000004" pitchFamily="34" charset="0"/>
              </a:rPr>
              <a:t>(с содержанием БФА, </a:t>
            </a:r>
            <a:r>
              <a:rPr lang="ru-RU" sz="1400" dirty="0" err="1">
                <a:latin typeface="Neo Sans Cyr" panose="020B0503000000000004" pitchFamily="34" charset="0"/>
              </a:rPr>
              <a:t>Бисфенола</a:t>
            </a:r>
            <a:r>
              <a:rPr lang="ru-RU" sz="1400" dirty="0">
                <a:latin typeface="Neo Sans Cyr" panose="020B0503000000000004" pitchFamily="34" charset="0"/>
              </a:rPr>
              <a:t> А) – синтетические химическое вещество, имеющее токсичный накопительный эффект и вызывающий нарушение работы желез внутренней секреции.</a:t>
            </a:r>
          </a:p>
          <a:p>
            <a:pPr>
              <a:buAutoNum type="arabicPeriod"/>
            </a:pPr>
            <a:r>
              <a:rPr lang="ru-RU" sz="1400" dirty="0">
                <a:latin typeface="Neo Sans Cyr" panose="020B0503000000000004" pitchFamily="34" charset="0"/>
              </a:rPr>
              <a:t>Чековая лента </a:t>
            </a:r>
            <a:r>
              <a:rPr lang="en-US" sz="1400" dirty="0">
                <a:latin typeface="Neo Sans Cyr" panose="020B0503000000000004" pitchFamily="34" charset="0"/>
              </a:rPr>
              <a:t>BPA free</a:t>
            </a:r>
            <a:r>
              <a:rPr lang="ru-RU" sz="1400" dirty="0">
                <a:latin typeface="Neo Sans Cyr" panose="020B0503000000000004" pitchFamily="34" charset="0"/>
              </a:rPr>
              <a:t> (без содержания БФА, </a:t>
            </a:r>
            <a:r>
              <a:rPr lang="ru-RU" sz="1400" dirty="0" err="1">
                <a:latin typeface="Neo Sans Cyr" panose="020B0503000000000004" pitchFamily="34" charset="0"/>
              </a:rPr>
              <a:t>Бисфенола</a:t>
            </a:r>
            <a:r>
              <a:rPr lang="ru-RU" sz="1400" dirty="0">
                <a:latin typeface="Neo Sans Cyr" panose="020B0503000000000004" pitchFamily="34" charset="0"/>
              </a:rPr>
              <a:t> А) – данная лента не содержит </a:t>
            </a:r>
            <a:r>
              <a:rPr lang="ru-RU" sz="1400" dirty="0" err="1">
                <a:latin typeface="Neo Sans Cyr" panose="020B0503000000000004" pitchFamily="34" charset="0"/>
              </a:rPr>
              <a:t>Бисфенол</a:t>
            </a:r>
            <a:r>
              <a:rPr lang="ru-RU" sz="1400" dirty="0">
                <a:latin typeface="Neo Sans Cyr" panose="020B0503000000000004" pitchFamily="34" charset="0"/>
              </a:rPr>
              <a:t> А, но содержит </a:t>
            </a:r>
            <a:r>
              <a:rPr lang="en-US" sz="1400" dirty="0">
                <a:latin typeface="Neo Sans Cyr" panose="020B0503000000000004" pitchFamily="34" charset="0"/>
              </a:rPr>
              <a:t>BPS</a:t>
            </a:r>
            <a:r>
              <a:rPr lang="ru-RU" sz="1400" dirty="0">
                <a:latin typeface="Neo Sans Cyr" panose="020B0503000000000004" pitchFamily="34" charset="0"/>
              </a:rPr>
              <a:t> (БФС, </a:t>
            </a:r>
            <a:r>
              <a:rPr lang="ru-RU" sz="1400" dirty="0" err="1">
                <a:latin typeface="Neo Sans Cyr" panose="020B0503000000000004" pitchFamily="34" charset="0"/>
              </a:rPr>
              <a:t>Бисфенол</a:t>
            </a:r>
            <a:r>
              <a:rPr lang="ru-RU" sz="1400" dirty="0">
                <a:latin typeface="Neo Sans Cyr" panose="020B0503000000000004" pitchFamily="34" charset="0"/>
              </a:rPr>
              <a:t> </a:t>
            </a:r>
            <a:r>
              <a:rPr lang="en-US" sz="1400" dirty="0">
                <a:latin typeface="Neo Sans Cyr" panose="020B0503000000000004" pitchFamily="34" charset="0"/>
              </a:rPr>
              <a:t>C)</a:t>
            </a:r>
            <a:r>
              <a:rPr lang="ru-RU" sz="1400" dirty="0">
                <a:latin typeface="Neo Sans Cyr" panose="020B0503000000000004" pitchFamily="34" charset="0"/>
              </a:rPr>
              <a:t>.</a:t>
            </a:r>
          </a:p>
          <a:p>
            <a:pPr>
              <a:buAutoNum type="arabicPeriod"/>
            </a:pPr>
            <a:r>
              <a:rPr lang="ru-RU" sz="1400" dirty="0">
                <a:latin typeface="Neo Sans Cyr" panose="020B0503000000000004" pitchFamily="34" charset="0"/>
              </a:rPr>
              <a:t>Чековая лента </a:t>
            </a:r>
            <a:r>
              <a:rPr lang="en-US" sz="1400" dirty="0">
                <a:latin typeface="Neo Sans Cyr" panose="020B0503000000000004" pitchFamily="34" charset="0"/>
              </a:rPr>
              <a:t>Phenol free </a:t>
            </a:r>
            <a:r>
              <a:rPr lang="ru-RU" sz="1400" dirty="0">
                <a:latin typeface="Neo Sans Cyr" panose="020B0503000000000004" pitchFamily="34" charset="0"/>
              </a:rPr>
              <a:t>(без содержания всех видов фенола) – данная лента не содержит опасный фенол и безопасна для использования по назначению.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 </a:t>
            </a:r>
            <a:r>
              <a:rPr lang="ru-RU" sz="1400" dirty="0" smtClean="0">
                <a:latin typeface="Neo Sans Cyr" panose="020B0503000000000004" pitchFamily="34" charset="0"/>
              </a:rPr>
              <a:t>  Чековая </a:t>
            </a:r>
            <a:r>
              <a:rPr lang="ru-RU" sz="1400" dirty="0" err="1">
                <a:latin typeface="Neo Sans Cyr" panose="020B0503000000000004" pitchFamily="34" charset="0"/>
              </a:rPr>
              <a:t>термолента</a:t>
            </a:r>
            <a:r>
              <a:rPr lang="ru-RU" sz="1400" dirty="0">
                <a:latin typeface="Neo Sans Cyr" panose="020B0503000000000004" pitchFamily="34" charset="0"/>
              </a:rPr>
              <a:t>, использующаяся в розничной торговле, содержит опасные вещества — фенол и </a:t>
            </a:r>
            <a:r>
              <a:rPr lang="ru-RU" sz="1400" dirty="0" err="1">
                <a:latin typeface="Neo Sans Cyr" panose="020B0503000000000004" pitchFamily="34" charset="0"/>
              </a:rPr>
              <a:t>Бисфенол</a:t>
            </a:r>
            <a:r>
              <a:rPr lang="ru-RU" sz="1400" dirty="0">
                <a:latin typeface="Neo Sans Cyr" panose="020B0503000000000004" pitchFamily="34" charset="0"/>
              </a:rPr>
              <a:t> А, проявляющиеся после печати информации на чеке. Потребители, контактирующие с распечатанными чеками, могут нанести вред своему здоровью: вредные вещества проникая через кожу, негативно влияют на эндокринную, репродуктивную системы и </a:t>
            </a:r>
            <a:r>
              <a:rPr lang="ru-RU" sz="1400" dirty="0" smtClean="0">
                <a:latin typeface="Neo Sans Cyr" panose="020B0503000000000004" pitchFamily="34" charset="0"/>
              </a:rPr>
              <a:t>способствуют </a:t>
            </a:r>
            <a:r>
              <a:rPr lang="ru-RU" sz="1400" dirty="0">
                <a:latin typeface="Neo Sans Cyr" panose="020B0503000000000004" pitchFamily="34" charset="0"/>
              </a:rPr>
              <a:t>развитию заболеваний, включая онкологические.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   Европейский </a:t>
            </a:r>
            <a:r>
              <a:rPr lang="ru-RU" sz="1400" dirty="0">
                <a:latin typeface="Neo Sans Cyr" panose="020B0503000000000004" pitchFamily="34" charset="0"/>
              </a:rPr>
              <a:t>Союз принял закон о запрете производства и реализации термобумаги с содержанием </a:t>
            </a:r>
            <a:r>
              <a:rPr lang="ru-RU" sz="1400" dirty="0" err="1">
                <a:latin typeface="Neo Sans Cyr" panose="020B0503000000000004" pitchFamily="34" charset="0"/>
              </a:rPr>
              <a:t>Бисфенола</a:t>
            </a:r>
            <a:r>
              <a:rPr lang="ru-RU" sz="1400" dirty="0">
                <a:latin typeface="Neo Sans Cyr" panose="020B0503000000000004" pitchFamily="34" charset="0"/>
              </a:rPr>
              <a:t> А со 2 января 2020 года. Уже сейчас ведущие мировые </a:t>
            </a:r>
            <a:r>
              <a:rPr lang="ru-RU" sz="1400" dirty="0" err="1">
                <a:latin typeface="Neo Sans Cyr" panose="020B0503000000000004" pitchFamily="34" charset="0"/>
              </a:rPr>
              <a:t>ритейлеры</a:t>
            </a:r>
            <a:r>
              <a:rPr lang="ru-RU" sz="1400" dirty="0">
                <a:latin typeface="Neo Sans Cyr" panose="020B0503000000000004" pitchFamily="34" charset="0"/>
              </a:rPr>
              <a:t> постепенно отказываются от использования чековой ленты, содержащей опасный элемент — </a:t>
            </a:r>
            <a:r>
              <a:rPr lang="ru-RU" sz="1400" dirty="0" err="1">
                <a:latin typeface="Neo Sans Cyr" panose="020B0503000000000004" pitchFamily="34" charset="0"/>
              </a:rPr>
              <a:t>Бисфенол</a:t>
            </a:r>
            <a:r>
              <a:rPr lang="ru-RU" sz="1400" dirty="0">
                <a:latin typeface="Neo Sans Cyr" panose="020B0503000000000004" pitchFamily="34" charset="0"/>
              </a:rPr>
              <a:t> А. Европейские производители </a:t>
            </a:r>
            <a:r>
              <a:rPr lang="ru-RU" sz="1400" dirty="0" err="1">
                <a:latin typeface="Neo Sans Cyr" panose="020B0503000000000004" pitchFamily="34" charset="0"/>
              </a:rPr>
              <a:t>термосырья</a:t>
            </a:r>
            <a:r>
              <a:rPr lang="ru-RU" sz="1400" dirty="0">
                <a:latin typeface="Neo Sans Cyr" panose="020B0503000000000004" pitchFamily="34" charset="0"/>
              </a:rPr>
              <a:t>, кроме Китая, перешли на производство </a:t>
            </a:r>
            <a:r>
              <a:rPr lang="ru-RU" sz="1400" dirty="0" err="1">
                <a:latin typeface="Neo Sans Cyr" panose="020B0503000000000004" pitchFamily="34" charset="0"/>
              </a:rPr>
              <a:t>термосырья</a:t>
            </a:r>
            <a:r>
              <a:rPr lang="ru-RU" sz="1400" dirty="0">
                <a:latin typeface="Neo Sans Cyr" panose="020B0503000000000004" pitchFamily="34" charset="0"/>
              </a:rPr>
              <a:t> без </a:t>
            </a:r>
            <a:r>
              <a:rPr lang="ru-RU" sz="1400" dirty="0" err="1">
                <a:latin typeface="Neo Sans Cyr" panose="020B0503000000000004" pitchFamily="34" charset="0"/>
              </a:rPr>
              <a:t>Бисфенола</a:t>
            </a:r>
            <a:r>
              <a:rPr lang="ru-RU" sz="1400" dirty="0">
                <a:latin typeface="Neo Sans Cyr" panose="020B0503000000000004" pitchFamily="34" charset="0"/>
              </a:rPr>
              <a:t> А. </a:t>
            </a: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Neo Sans Cyr" panose="020B0503000000000004" pitchFamily="34" charset="0"/>
              </a:rPr>
              <a:t> </a:t>
            </a:r>
            <a:r>
              <a:rPr lang="en-US" sz="1400" dirty="0" smtClean="0">
                <a:latin typeface="Neo Sans Cyr" panose="020B0503000000000004" pitchFamily="34" charset="0"/>
              </a:rPr>
              <a:t>  </a:t>
            </a:r>
            <a:r>
              <a:rPr lang="ru-RU" sz="1400" dirty="0" smtClean="0">
                <a:latin typeface="Neo Sans Cyr" panose="020B0503000000000004" pitchFamily="34" charset="0"/>
              </a:rPr>
              <a:t>Чековая лента </a:t>
            </a:r>
            <a:r>
              <a:rPr lang="en-US" sz="1400" dirty="0">
                <a:latin typeface="Neo Sans Cyr" panose="020B0503000000000004" pitchFamily="34" charset="0"/>
              </a:rPr>
              <a:t>BPA free</a:t>
            </a:r>
            <a:r>
              <a:rPr lang="ru-RU" sz="1400" dirty="0">
                <a:latin typeface="Neo Sans Cyr" panose="020B0503000000000004" pitchFamily="34" charset="0"/>
              </a:rPr>
              <a:t> </a:t>
            </a:r>
            <a:r>
              <a:rPr lang="ru-RU" sz="1400" dirty="0" smtClean="0">
                <a:latin typeface="Neo Sans Cyr" panose="020B0503000000000004" pitchFamily="34" charset="0"/>
              </a:rPr>
              <a:t>с содержанием </a:t>
            </a:r>
            <a:r>
              <a:rPr lang="ru-RU" sz="1400" dirty="0" err="1" smtClean="0">
                <a:latin typeface="Neo Sans Cyr" panose="020B0503000000000004" pitchFamily="34" charset="0"/>
              </a:rPr>
              <a:t>Бисфенола</a:t>
            </a:r>
            <a:r>
              <a:rPr lang="ru-RU" sz="1400" dirty="0" smtClean="0">
                <a:latin typeface="Neo Sans Cyr" panose="020B0503000000000004" pitchFamily="34" charset="0"/>
              </a:rPr>
              <a:t> С дороже стандартной чековой ленты с </a:t>
            </a:r>
            <a:r>
              <a:rPr lang="ru-RU" sz="1400" dirty="0" err="1" smtClean="0">
                <a:latin typeface="Neo Sans Cyr" panose="020B0503000000000004" pitchFamily="34" charset="0"/>
              </a:rPr>
              <a:t>Бисфенолом</a:t>
            </a:r>
            <a:r>
              <a:rPr lang="ru-RU" sz="1400" dirty="0" smtClean="0">
                <a:latin typeface="Neo Sans Cyr" panose="020B0503000000000004" pitchFamily="34" charset="0"/>
              </a:rPr>
              <a:t> А в 3 раза</a:t>
            </a:r>
            <a:r>
              <a:rPr lang="ru-RU" sz="1400" b="1" dirty="0" smtClean="0">
                <a:latin typeface="Neo Sans Cyr" panose="020B0503000000000004" pitchFamily="34" charset="0"/>
              </a:rPr>
              <a:t>.</a:t>
            </a:r>
            <a:endParaRPr lang="ru-RU" sz="1400" b="1" dirty="0">
              <a:latin typeface="Neo Sans Cyr" panose="020B050300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Безопасность и </a:t>
            </a:r>
            <a:r>
              <a:rPr lang="ru-RU" b="1" dirty="0" err="1" smtClean="0">
                <a:latin typeface="Neo Sans Cyr" panose="020B0503000000000004" pitchFamily="34" charset="0"/>
              </a:rPr>
              <a:t>экологичность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Мы </a:t>
            </a:r>
            <a:r>
              <a:rPr lang="ru-RU" sz="1400" dirty="0">
                <a:latin typeface="Neo Sans Cyr" panose="020B0503000000000004" pitchFamily="34" charset="0"/>
              </a:rPr>
              <a:t>наблюдаем на российском рынке появление некачественной и, вероятнее всего, опасной </a:t>
            </a:r>
            <a:r>
              <a:rPr lang="ru-RU" sz="1400" dirty="0" err="1">
                <a:latin typeface="Neo Sans Cyr" panose="020B0503000000000004" pitchFamily="34" charset="0"/>
              </a:rPr>
              <a:t>термопродукции</a:t>
            </a:r>
            <a:r>
              <a:rPr lang="ru-RU" sz="1400" dirty="0">
                <a:latin typeface="Neo Sans Cyr" panose="020B0503000000000004" pitchFamily="34" charset="0"/>
              </a:rPr>
              <a:t> из сырья недобросовестных поставщиков. Будьте бдительны, позаботьтесь о здоровье своих клиентов и приобретайте продукцию у сертифицированных европейских производителей.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Компания СТАРЛЕСС предлагает БЕЗОПАСНЫЙ и ЭКОЛОГИЧНЫЙ ассортимент </a:t>
            </a:r>
            <a:r>
              <a:rPr lang="ru-RU" sz="1400" dirty="0" err="1">
                <a:latin typeface="Neo Sans Cyr" panose="020B0503000000000004" pitchFamily="34" charset="0"/>
              </a:rPr>
              <a:t>термопродукции</a:t>
            </a:r>
            <a:r>
              <a:rPr lang="ru-RU" sz="1400" dirty="0">
                <a:latin typeface="Neo Sans Cyr" panose="020B05030000000000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чековая лента без </a:t>
            </a:r>
            <a:r>
              <a:rPr lang="ru-RU" sz="1400" dirty="0" err="1">
                <a:latin typeface="Neo Sans Cyr" panose="020B0503000000000004" pitchFamily="34" charset="0"/>
              </a:rPr>
              <a:t>Бисфенола</a:t>
            </a:r>
            <a:r>
              <a:rPr lang="ru-RU" sz="1400" dirty="0">
                <a:latin typeface="Neo Sans Cyr" panose="020B0503000000000004" pitchFamily="34" charset="0"/>
              </a:rPr>
              <a:t> А;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чековая лента без фенола;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самоклеящиеся этикетки без </a:t>
            </a:r>
            <a:r>
              <a:rPr lang="ru-RU" sz="1400" dirty="0" err="1">
                <a:latin typeface="Neo Sans Cyr" panose="020B0503000000000004" pitchFamily="34" charset="0"/>
              </a:rPr>
              <a:t>Бисфенола</a:t>
            </a:r>
            <a:r>
              <a:rPr lang="ru-RU" sz="1400" dirty="0">
                <a:latin typeface="Neo Sans Cyr" panose="020B0503000000000004" pitchFamily="34" charset="0"/>
              </a:rPr>
              <a:t> А;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самоклеящиеся этикетки без фенола;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эко-безопасная серо-голубая чековая лента Blue4est от </a:t>
            </a:r>
            <a:r>
              <a:rPr lang="ru-RU" sz="1400" dirty="0" err="1">
                <a:latin typeface="Neo Sans Cyr" panose="020B0503000000000004" pitchFamily="34" charset="0"/>
              </a:rPr>
              <a:t>Koehler</a:t>
            </a:r>
            <a:r>
              <a:rPr lang="ru-RU" sz="1400" dirty="0">
                <a:latin typeface="Neo Sans Cyr" panose="020B05030000000000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</a:t>
            </a:r>
            <a:r>
              <a:rPr lang="ru-RU" sz="1400" dirty="0" err="1">
                <a:latin typeface="Neo Sans Cyr" panose="020B0503000000000004" pitchFamily="34" charset="0"/>
              </a:rPr>
              <a:t>экологичная</a:t>
            </a:r>
            <a:r>
              <a:rPr lang="ru-RU" sz="1400" dirty="0">
                <a:latin typeface="Neo Sans Cyr" panose="020B0503000000000004" pitchFamily="34" charset="0"/>
              </a:rPr>
              <a:t> бумага </a:t>
            </a:r>
            <a:r>
              <a:rPr lang="ru-RU" sz="1400" dirty="0" err="1">
                <a:latin typeface="Neo Sans Cyr" panose="020B0503000000000004" pitchFamily="34" charset="0"/>
              </a:rPr>
              <a:t>Milifera</a:t>
            </a:r>
            <a:r>
              <a:rPr lang="ru-RU" sz="1400" dirty="0">
                <a:latin typeface="Neo Sans Cyr" panose="020B0503000000000004" pitchFamily="34" charset="0"/>
              </a:rPr>
              <a:t> от JTK на основе медовой кислоты (без содержания фенола).</a:t>
            </a: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</a:t>
            </a:r>
            <a:r>
              <a:rPr lang="en-US" b="1" dirty="0" smtClean="0">
                <a:latin typeface="Neo Sans Cyr" panose="020B0503000000000004" pitchFamily="34" charset="0"/>
              </a:rPr>
              <a:t>Blue4est</a:t>
            </a:r>
            <a:endParaRPr lang="ru-RU" b="1" dirty="0">
              <a:latin typeface="Neo Sans Cyr" panose="020B0503000000000004" pitchFamily="34" charset="0"/>
            </a:endParaRPr>
          </a:p>
        </p:txBody>
      </p:sp>
      <p:pic>
        <p:nvPicPr>
          <p:cNvPr id="7" name="Picture 2" descr="Z:\WORK\RETAIL WEEK\Blue4est Флайер STARLESS_Страница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4" y="802119"/>
            <a:ext cx="8568952" cy="60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</a:t>
            </a:r>
            <a:r>
              <a:rPr lang="en-US" b="1" dirty="0" smtClean="0">
                <a:latin typeface="Neo Sans Cyr" panose="020B0503000000000004" pitchFamily="34" charset="0"/>
              </a:rPr>
              <a:t>Blue4est</a:t>
            </a:r>
            <a:endParaRPr lang="ru-RU" b="1" dirty="0">
              <a:latin typeface="Neo Sans Cyr" panose="020B0503000000000004" pitchFamily="34" charset="0"/>
            </a:endParaRPr>
          </a:p>
        </p:txBody>
      </p:sp>
      <p:pic>
        <p:nvPicPr>
          <p:cNvPr id="6" name="Picture 2" descr="Z:\WORK\RETAIL WEEK\Blue4est Флайер STARLESS_Страница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82" y="797243"/>
            <a:ext cx="8581846" cy="60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Экологические решения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5132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 smtClean="0">
                <a:latin typeface="Neo Sans Cyr Medium" panose="020B0703000000000004" pitchFamily="34" charset="0"/>
              </a:rPr>
              <a:t>ЧЕКОВАЯ ЛЕНТА БЕЗ ВТУЛКИ </a:t>
            </a:r>
            <a:r>
              <a:rPr lang="ru-RU" sz="1400" smtClean="0">
                <a:latin typeface="Neo Sans Cyr Medium" panose="020B0703000000000004" pitchFamily="34" charset="0"/>
              </a:rPr>
              <a:t>и БЕЗ ТЕРМОУСАДОЧНОЙ </a:t>
            </a:r>
            <a:r>
              <a:rPr lang="ru-RU" sz="1400" dirty="0" smtClean="0">
                <a:latin typeface="Neo Sans Cyr Medium" panose="020B0703000000000004" pitchFamily="34" charset="0"/>
              </a:rPr>
              <a:t>ПЛЁНКИ!</a:t>
            </a:r>
            <a:endParaRPr lang="en-US" sz="1400" dirty="0" smtClean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В России остро стоит вопрос утилизации пластика и бытовых </a:t>
            </a:r>
            <a:r>
              <a:rPr lang="ru-RU" sz="1400" dirty="0" smtClean="0">
                <a:latin typeface="Neo Sans Cyr" panose="020B0503000000000004" pitchFamily="34" charset="0"/>
              </a:rPr>
              <a:t>отходов. Мы </a:t>
            </a:r>
            <a:r>
              <a:rPr lang="ru-RU" sz="1400" dirty="0">
                <a:latin typeface="Neo Sans Cyr" panose="020B0503000000000004" pitchFamily="34" charset="0"/>
              </a:rPr>
              <a:t>стараемся снизить потребление пластика и уменьшить объем бытовых отходов наших партнеров путем перехода на производство чековой ленты </a:t>
            </a:r>
            <a:r>
              <a:rPr lang="ru-RU" sz="1400" b="1" dirty="0">
                <a:latin typeface="Neo Sans Pro" panose="020B0504030504040204" pitchFamily="34" charset="0"/>
              </a:rPr>
              <a:t>БЕЗ ВТУЛКИ и </a:t>
            </a:r>
            <a:r>
              <a:rPr lang="ru-RU" sz="1400" b="1" dirty="0" smtClean="0">
                <a:latin typeface="Neo Sans Pro" panose="020B0504030504040204" pitchFamily="34" charset="0"/>
              </a:rPr>
              <a:t>БЕЗ ТЕРМОУСАДОЧНОЙ </a:t>
            </a:r>
            <a:r>
              <a:rPr lang="ru-RU" sz="1400" b="1" dirty="0">
                <a:latin typeface="Neo Sans Pro" panose="020B0504030504040204" pitchFamily="34" charset="0"/>
              </a:rPr>
              <a:t>ПЛАСТИКОВОЙ ПЛЁНКИ!</a:t>
            </a:r>
          </a:p>
          <a:p>
            <a:pPr marL="0" indent="0">
              <a:buNone/>
            </a:pPr>
            <a:endParaRPr lang="ru-RU" sz="1400" b="1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Для </a:t>
            </a:r>
            <a:r>
              <a:rPr lang="ru-RU" sz="1400" dirty="0">
                <a:latin typeface="Neo Sans Cyr" panose="020B0503000000000004" pitchFamily="34" charset="0"/>
              </a:rPr>
              <a:t>упаковки готовой </a:t>
            </a:r>
            <a:r>
              <a:rPr lang="ru-RU" sz="1400" dirty="0" smtClean="0">
                <a:latin typeface="Neo Sans Cyr" panose="020B0503000000000004" pitchFamily="34" charset="0"/>
              </a:rPr>
              <a:t>продукции наша компания использует </a:t>
            </a:r>
            <a:r>
              <a:rPr lang="ru-RU" sz="1400" dirty="0" err="1" smtClean="0">
                <a:latin typeface="Neo Sans Cyr" panose="020B0503000000000004" pitchFamily="34" charset="0"/>
              </a:rPr>
              <a:t>гофрокороба</a:t>
            </a:r>
            <a:r>
              <a:rPr lang="ru-RU" sz="1400" dirty="0" smtClean="0">
                <a:latin typeface="Neo Sans Cyr" panose="020B0503000000000004" pitchFamily="34" charset="0"/>
              </a:rPr>
              <a:t> с возможностью переработки и утилизации.</a:t>
            </a: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Предлагаем удобную фасовку в </a:t>
            </a:r>
            <a:r>
              <a:rPr lang="ru-RU" sz="1400" dirty="0" err="1" smtClean="0">
                <a:latin typeface="Neo Sans Cyr" panose="020B0503000000000004" pitchFamily="34" charset="0"/>
              </a:rPr>
              <a:t>микрогофру</a:t>
            </a:r>
            <a:r>
              <a:rPr lang="ru-RU" sz="1400" dirty="0" smtClean="0">
                <a:latin typeface="Neo Sans Cyr" panose="020B05030000000000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Позиция 50046 - 57х12х30 вместо одной коробки предлагаем 4 </a:t>
            </a:r>
            <a:r>
              <a:rPr lang="ru-RU" sz="1400" dirty="0" err="1" smtClean="0">
                <a:latin typeface="Neo Sans Cyr" panose="020B0503000000000004" pitchFamily="34" charset="0"/>
              </a:rPr>
              <a:t>микрогофры</a:t>
            </a:r>
            <a:r>
              <a:rPr lang="ru-RU" sz="1400" dirty="0" smtClean="0">
                <a:latin typeface="Neo Sans Cyr" panose="020B0503000000000004" pitchFamily="34" charset="0"/>
              </a:rPr>
              <a:t> (по 66 шт. в </a:t>
            </a:r>
            <a:r>
              <a:rPr lang="ru-RU" sz="1400" dirty="0" err="1" smtClean="0">
                <a:latin typeface="Neo Sans Cyr" panose="020B0503000000000004" pitchFamily="34" charset="0"/>
              </a:rPr>
              <a:t>микрогофре</a:t>
            </a:r>
            <a:r>
              <a:rPr lang="ru-RU" sz="1400" dirty="0" smtClean="0">
                <a:latin typeface="Neo Sans Cyr" panose="020B0503000000000004" pitchFamily="34" charset="0"/>
              </a:rPr>
              <a:t>) общее количество 264 шт.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Позиция 44779 - 80х12х60 </a:t>
            </a:r>
            <a:r>
              <a:rPr lang="ru-RU" sz="1400" dirty="0">
                <a:latin typeface="Neo Sans Cyr" panose="020B0503000000000004" pitchFamily="34" charset="0"/>
              </a:rPr>
              <a:t>вместо одной коробки предлагаем </a:t>
            </a:r>
            <a:r>
              <a:rPr lang="ru-RU" sz="1400" dirty="0" smtClean="0">
                <a:latin typeface="Neo Sans Cyr" panose="020B0503000000000004" pitchFamily="34" charset="0"/>
              </a:rPr>
              <a:t>3 </a:t>
            </a:r>
            <a:r>
              <a:rPr lang="ru-RU" sz="1400" dirty="0" err="1" smtClean="0">
                <a:latin typeface="Neo Sans Cyr" panose="020B0503000000000004" pitchFamily="34" charset="0"/>
              </a:rPr>
              <a:t>микрогофры</a:t>
            </a:r>
            <a:r>
              <a:rPr lang="ru-RU" sz="1400" dirty="0" smtClean="0">
                <a:latin typeface="Neo Sans Cyr" panose="020B0503000000000004" pitchFamily="34" charset="0"/>
              </a:rPr>
              <a:t> (по 16 шт. в </a:t>
            </a:r>
            <a:r>
              <a:rPr lang="ru-RU" sz="1400" dirty="0" err="1" smtClean="0">
                <a:latin typeface="Neo Sans Cyr" panose="020B0503000000000004" pitchFamily="34" charset="0"/>
              </a:rPr>
              <a:t>микрогофре</a:t>
            </a:r>
            <a:r>
              <a:rPr lang="ru-RU" sz="1400" dirty="0" smtClean="0">
                <a:latin typeface="Neo Sans Cyr" panose="020B0503000000000004" pitchFamily="34" charset="0"/>
              </a:rPr>
              <a:t>) </a:t>
            </a:r>
            <a:r>
              <a:rPr lang="ru-RU" sz="1400" dirty="0">
                <a:latin typeface="Neo Sans Cyr" panose="020B0503000000000004" pitchFamily="34" charset="0"/>
              </a:rPr>
              <a:t>общее количество </a:t>
            </a:r>
            <a:r>
              <a:rPr lang="ru-RU" sz="1400" dirty="0" smtClean="0">
                <a:latin typeface="Neo Sans Cyr" panose="020B0503000000000004" pitchFamily="34" charset="0"/>
              </a:rPr>
              <a:t>48 </a:t>
            </a:r>
            <a:r>
              <a:rPr lang="ru-RU" sz="1400" dirty="0">
                <a:latin typeface="Neo Sans Cyr" panose="020B0503000000000004" pitchFamily="34" charset="0"/>
              </a:rPr>
              <a:t>шт</a:t>
            </a:r>
            <a:r>
              <a:rPr lang="ru-RU" sz="1400" dirty="0" smtClean="0">
                <a:latin typeface="Neo Sans Cyr" panose="020B0503000000000004" pitchFamily="34" charset="0"/>
              </a:rPr>
              <a:t>.</a:t>
            </a:r>
            <a:endParaRPr lang="ru-RU" sz="1400" dirty="0">
              <a:latin typeface="Neo Sans Cyr" panose="020B0503000000000004" pitchFamily="34" charset="0"/>
            </a:endParaRPr>
          </a:p>
        </p:txBody>
      </p:sp>
      <p:pic>
        <p:nvPicPr>
          <p:cNvPr id="2" name="Picture 2" descr="Z:\WORK\Дизайн\Этикетки на ТУ и короба\Узкий короб для оптикома\20200122_094531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312368" cy="26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Z:\WORK\Дизайн\Этикетки на ТУ и короба\Узкий короб для оптикома\20200122_094454_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024188"/>
            <a:ext cx="3024336" cy="262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Экологические решения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51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Neo Sans Cyr Medium" panose="020B0703000000000004" pitchFamily="34" charset="0"/>
              </a:rPr>
              <a:t>ЧЕКОВАЯ ЛЕНТА БЕЗ ВТУЛКИ и совместимость с ОБОРУДОВАНИЕМ</a:t>
            </a:r>
          </a:p>
          <a:p>
            <a:pPr marL="0" indent="0">
              <a:buNone/>
            </a:pPr>
            <a:endParaRPr lang="ru-RU" sz="1400" dirty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 Medium" panose="020B07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Все современные кассовые аппараты и терминалы для банковских карт работают по принципу: «Брось и печатай!».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Они не требуют вдевания ролика на стержень для вращения.</a:t>
            </a:r>
          </a:p>
          <a:p>
            <a:pPr marL="0" indent="0">
              <a:buNone/>
            </a:pPr>
            <a:r>
              <a:rPr lang="ru-RU" sz="1400">
                <a:latin typeface="Neo Sans Cyr" panose="020B0503000000000004" pitchFamily="34" charset="0"/>
              </a:rPr>
              <a:t>Печать и вывод кассового чека происходит за счет специального  валика, который предотвращает замятие и не требует идеально круглой формы или наличия втулки у ролика чековой ленты.</a:t>
            </a:r>
          </a:p>
          <a:p>
            <a:pPr marL="0" indent="0">
              <a:buNone/>
            </a:pPr>
            <a:r>
              <a:rPr lang="ru-RU" sz="1400" dirty="0">
                <a:latin typeface="Neo Sans Cyr Medium" panose="020B0703000000000004" pitchFamily="34" charset="0"/>
              </a:rPr>
              <a:t>	</a:t>
            </a:r>
            <a:r>
              <a:rPr lang="ru-RU" sz="1400" dirty="0" smtClean="0">
                <a:latin typeface="Neo Sans Cyr Medium" panose="020B0703000000000004" pitchFamily="34" charset="0"/>
              </a:rPr>
              <a:t>			</a:t>
            </a:r>
            <a:endParaRPr lang="en-US" sz="1400" dirty="0" smtClean="0">
              <a:latin typeface="Neo Sans Cyr Medium" panose="020B0703000000000004" pitchFamily="34" charset="0"/>
            </a:endParaRPr>
          </a:p>
        </p:txBody>
      </p:sp>
      <p:pic>
        <p:nvPicPr>
          <p:cNvPr id="1026" name="Picture 2" descr="Z:\WORK\PHOTO\БЕЗ ВТУЛКИ\20190717_131412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47" y="1484784"/>
            <a:ext cx="23699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Z:\WORK\Дизайн\Презентации\Для ОптиКом\lenta-ingenico-ict2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78882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WORK\Дизайн\Презентации\Для ОптиКом\штрих-м-фрк-лент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136" y="1478882"/>
            <a:ext cx="240829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128792" cy="70609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Neo Sans Cyr" panose="020B0503000000000004" pitchFamily="34" charset="0"/>
              </a:rPr>
              <a:t>О КОМПАНИИ</a:t>
            </a:r>
            <a:endParaRPr lang="ru-RU" sz="1800" dirty="0">
              <a:latin typeface="Neo Sans Cyr" panose="020B05030000000000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Neo Sans Cyr" panose="020B0503000000000004" pitchFamily="34" charset="0"/>
              </a:rPr>
              <a:t>СТАРЛЕСС СЕЙЧАС</a:t>
            </a:r>
            <a:r>
              <a:rPr lang="en-US" sz="1600" dirty="0" smtClean="0">
                <a:latin typeface="Neo Sans Cyr" panose="020B0503000000000004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Neo Sans Cyr" panose="020B0503000000000004" pitchFamily="34" charset="0"/>
              </a:rPr>
              <a:t>ПРОИЗВОДСТВО ВЫСШЕГО СТАНДАРТА КАЧЕСТВА</a:t>
            </a:r>
            <a:r>
              <a:rPr lang="en-US" sz="1600" dirty="0" smtClean="0">
                <a:latin typeface="Neo Sans Cyr" panose="020B0503000000000004" pitchFamily="34" charset="0"/>
              </a:rPr>
              <a:t>!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Neo Sans Cyr" panose="020B0503000000000004" pitchFamily="34" charset="0"/>
              </a:rPr>
              <a:t>БЕЗУПРЕЧНАЯ РЕПУТАЦИЯ КОМПАНИИ НА РЫНКЕ!</a:t>
            </a:r>
            <a:endParaRPr lang="en-US" sz="1600" dirty="0" smtClean="0">
              <a:latin typeface="Neo Sans Cyr" panose="020B0503000000000004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Neo Sans Cyr" panose="020B0503000000000004" pitchFamily="34" charset="0"/>
              </a:rPr>
              <a:t>СТАБИЛЬНО ВЫСОКОЕ КАЧЕСТВО ГОТОВОЙ ПРОДУКЦИИ</a:t>
            </a:r>
            <a:r>
              <a:rPr lang="en-US" sz="1600" dirty="0" smtClean="0">
                <a:latin typeface="Neo Sans Cyr" panose="020B0503000000000004" pitchFamily="34" charset="0"/>
              </a:rPr>
              <a:t>!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Neo Sans Cyr" panose="020B0503000000000004" pitchFamily="34" charset="0"/>
              </a:rPr>
              <a:t>ШИРОКИЙ АССОРТИМЕНТ ПРОДУКЦИИ ДЛЯ ОРГТЕХНИКИ</a:t>
            </a:r>
            <a:r>
              <a:rPr lang="en-US" sz="1600" dirty="0" smtClean="0">
                <a:latin typeface="Neo Sans Cyr" panose="020B0503000000000004" pitchFamily="34" charset="0"/>
              </a:rPr>
              <a:t>!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latin typeface="Neo Sans Cyr" panose="020B0503000000000004" pitchFamily="34" charset="0"/>
              </a:rPr>
              <a:t>ОПТЫНАЯ ПРОФЕССИОНАЛЬНАЯ КОМАНДА</a:t>
            </a:r>
            <a:r>
              <a:rPr lang="en-US" sz="1600" dirty="0" smtClean="0">
                <a:latin typeface="Neo Sans Cyr" panose="020B0503000000000004" pitchFamily="34" charset="0"/>
              </a:rPr>
              <a:t>!</a:t>
            </a:r>
          </a:p>
          <a:p>
            <a:pPr>
              <a:buFont typeface="Arial" charset="0"/>
              <a:buChar char="•"/>
            </a:pPr>
            <a:endParaRPr lang="en-US" sz="18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Neo Sans Cyr" panose="020B0503000000000004" pitchFamily="34" charset="0"/>
              </a:rPr>
              <a:t>СОБСТВЕННЫЕ ПРОИЗВОДСТВЕННЫЕ ЛИНИИ</a:t>
            </a:r>
            <a:r>
              <a:rPr lang="en-US" sz="1800" dirty="0" smtClean="0">
                <a:latin typeface="Neo Sans Cyr" panose="020B0503000000000004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Neo Sans Cyr" panose="020B0503000000000004" pitchFamily="34" charset="0"/>
              </a:rPr>
              <a:t>ПРОИЗВОДСТВЕННО-СКЛАДСКАЯ ПЛОЩАДЬ БОЛЕЕ </a:t>
            </a:r>
            <a:r>
              <a:rPr lang="en-US" sz="1800" dirty="0" smtClean="0">
                <a:latin typeface="Neo Sans Cyr" panose="020B0503000000000004" pitchFamily="34" charset="0"/>
              </a:rPr>
              <a:t>7000</a:t>
            </a:r>
            <a:r>
              <a:rPr lang="ru-RU" sz="1800" dirty="0">
                <a:latin typeface="Neo Sans Cyr" panose="020B0503000000000004" pitchFamily="34" charset="0"/>
              </a:rPr>
              <a:t>м</a:t>
            </a:r>
            <a:r>
              <a:rPr lang="en-US" sz="1800" dirty="0" smtClean="0">
                <a:latin typeface="Neo Sans Cyr" panose="020B0503000000000004" pitchFamily="34" charset="0"/>
              </a:rPr>
              <a:t>2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Neo Sans Cyr" panose="020B0503000000000004" pitchFamily="34" charset="0"/>
              </a:rPr>
              <a:t>ВЫСОКОТЕХНОЛОГИЧНОЕ ИМПОРТНОЕ ОБОРУДОВАНИЕ</a:t>
            </a:r>
            <a:endParaRPr lang="en-US" sz="1800" dirty="0" smtClean="0">
              <a:latin typeface="Neo Sans Cyr" panose="020B0503000000000004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Neo Sans Cyr" panose="020B0503000000000004" pitchFamily="34" charset="0"/>
              </a:rPr>
              <a:t>СОБСТВЕННЫЙ АВТОПАРК, налаженная транспортная логистика по всей РФ и странам СНГ. Более 1800 тонн поставок ежемесячно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Neo Sans Cyr" panose="020B0503000000000004" pitchFamily="34" charset="0"/>
              </a:rPr>
              <a:t>СОТРУДНИЧЕСТВО с крупными государственными организациями, федеральными торговыми сетями и нефтяными компаниями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Neo Sans Cyr" panose="020B0503000000000004" pitchFamily="34" charset="0"/>
              </a:rPr>
              <a:t>СТАБИЛЬНОСТЬ: более 1200 компаний - наши постоянные клиенты</a:t>
            </a:r>
            <a:r>
              <a:rPr lang="en-US" sz="1800" dirty="0" smtClean="0">
                <a:latin typeface="Neo Sans Cyr" panose="020B0503000000000004" pitchFamily="34" charset="0"/>
              </a:rPr>
              <a:t>.</a:t>
            </a:r>
            <a:endParaRPr lang="ru-RU" sz="1800" dirty="0">
              <a:latin typeface="Neo Sans Cyr" panose="020B05030000000000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ЧЕКОВАЯ ЛЕНТА. </a:t>
            </a:r>
            <a:r>
              <a:rPr lang="en-US" b="1" dirty="0" err="1" smtClean="0">
                <a:latin typeface="Neo Sans Cyr" panose="020B0503000000000004" pitchFamily="34" charset="0"/>
              </a:rPr>
              <a:t>Appvion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Neo Sans Cyr" panose="020B0503000000000004" pitchFamily="34" charset="0"/>
              </a:rPr>
              <a:t>Двухцветная этикетка от американской компании </a:t>
            </a:r>
            <a:r>
              <a:rPr lang="en-US" sz="1600" dirty="0" err="1" smtClean="0">
                <a:latin typeface="Neo Sans Cyr" panose="020B0503000000000004" pitchFamily="34" charset="0"/>
              </a:rPr>
              <a:t>Appvion</a:t>
            </a:r>
            <a:r>
              <a:rPr lang="ru-RU" sz="1600" dirty="0" smtClean="0">
                <a:latin typeface="Neo Sans Cyr" panose="020B0503000000000004" pitchFamily="34" charset="0"/>
              </a:rPr>
              <a:t>, на которой информация проявляется в </a:t>
            </a:r>
            <a:r>
              <a:rPr lang="ru-RU" sz="1600" dirty="0">
                <a:latin typeface="Neo Sans Cyr" panose="020B0503000000000004" pitchFamily="34" charset="0"/>
              </a:rPr>
              <a:t>двух цветах (красный и черный</a:t>
            </a:r>
            <a:r>
              <a:rPr lang="ru-RU" sz="1600" dirty="0" smtClean="0">
                <a:latin typeface="Neo Sans Cyr" panose="020B0503000000000004" pitchFamily="34" charset="0"/>
              </a:rPr>
              <a:t>) при печати на специальном термопринтере с регулировкой температуры печатающей термоголовки.</a:t>
            </a:r>
            <a:endParaRPr lang="ru-RU" sz="16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Neo Sans Cyr" panose="020B0503000000000004" pitchFamily="34" charset="0"/>
              </a:rPr>
              <a:t>Данный материал </a:t>
            </a:r>
            <a:r>
              <a:rPr lang="ru-RU" sz="1600" dirty="0">
                <a:latin typeface="Neo Sans Cyr" panose="020B0503000000000004" pitchFamily="34" charset="0"/>
              </a:rPr>
              <a:t>для прямой </a:t>
            </a:r>
            <a:r>
              <a:rPr lang="ru-RU" sz="1600" dirty="0" smtClean="0">
                <a:latin typeface="Neo Sans Cyr" panose="020B0503000000000004" pitchFamily="34" charset="0"/>
              </a:rPr>
              <a:t>термопечати отлично подойдет в тех сферах применения</a:t>
            </a:r>
            <a:r>
              <a:rPr lang="ru-RU" sz="1600" dirty="0">
                <a:latin typeface="Neo Sans Cyr" panose="020B0503000000000004" pitchFamily="34" charset="0"/>
              </a:rPr>
              <a:t>, где </a:t>
            </a:r>
            <a:r>
              <a:rPr lang="ru-RU" sz="1600" dirty="0" smtClean="0">
                <a:latin typeface="Neo Sans Cyr" panose="020B0503000000000004" pitchFamily="34" charset="0"/>
              </a:rPr>
              <a:t>требуется </a:t>
            </a:r>
            <a:r>
              <a:rPr lang="ru-RU" sz="1600" dirty="0">
                <a:latin typeface="Neo Sans Cyr" panose="020B0503000000000004" pitchFamily="34" charset="0"/>
              </a:rPr>
              <a:t>выделение </a:t>
            </a:r>
            <a:r>
              <a:rPr lang="ru-RU" sz="1600" dirty="0" smtClean="0">
                <a:latin typeface="Neo Sans Cyr" panose="020B0503000000000004" pitchFamily="34" charset="0"/>
              </a:rPr>
              <a:t>цветом, например в регионах с двумя государственными языками. </a:t>
            </a:r>
            <a:endParaRPr lang="ru-RU" sz="16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Neo Sans Cyr" panose="020B0503000000000004" pitchFamily="34" charset="0"/>
              </a:rPr>
              <a:t>Этот продукт обладает превосходным </a:t>
            </a:r>
            <a:r>
              <a:rPr lang="ru-RU" sz="1600" dirty="0" smtClean="0">
                <a:latin typeface="Neo Sans Cyr" panose="020B0503000000000004" pitchFamily="34" charset="0"/>
              </a:rPr>
              <a:t>свойством </a:t>
            </a:r>
            <a:r>
              <a:rPr lang="ru-RU" sz="1600" dirty="0" err="1" smtClean="0">
                <a:latin typeface="Neo Sans Cyr" panose="020B0503000000000004" pitchFamily="34" charset="0"/>
              </a:rPr>
              <a:t>цветооделения</a:t>
            </a:r>
            <a:r>
              <a:rPr lang="ru-RU" sz="1600" dirty="0" smtClean="0">
                <a:latin typeface="Neo Sans Cyr" panose="020B0503000000000004" pitchFamily="34" charset="0"/>
              </a:rPr>
              <a:t> </a:t>
            </a:r>
            <a:r>
              <a:rPr lang="ru-RU" sz="1600" dirty="0">
                <a:latin typeface="Neo Sans Cyr" panose="020B0503000000000004" pitchFamily="34" charset="0"/>
              </a:rPr>
              <a:t>для быстрого и </a:t>
            </a:r>
            <a:r>
              <a:rPr lang="ru-RU" sz="1600" dirty="0" smtClean="0">
                <a:latin typeface="Neo Sans Cyr" panose="020B0503000000000004" pitchFamily="34" charset="0"/>
              </a:rPr>
              <a:t>простого считывания </a:t>
            </a:r>
            <a:r>
              <a:rPr lang="ru-RU" sz="1600" dirty="0">
                <a:latin typeface="Neo Sans Cyr" panose="020B0503000000000004" pitchFamily="34" charset="0"/>
              </a:rPr>
              <a:t>особой </a:t>
            </a:r>
            <a:r>
              <a:rPr lang="ru-RU" sz="1600" dirty="0" smtClean="0">
                <a:latin typeface="Neo Sans Cyr" panose="020B0503000000000004" pitchFamily="34" charset="0"/>
              </a:rPr>
              <a:t>информации, например «акция», «цена со скидкой» и др.</a:t>
            </a:r>
            <a:endParaRPr lang="ru-RU" sz="1600" dirty="0">
              <a:latin typeface="Neo Sans Cyr" panose="020B05030000000000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490789"/>
            <a:ext cx="2016224" cy="281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Самоклеящиеся этикетки. Виды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ru-RU" sz="1400" dirty="0" err="1" smtClean="0">
                <a:latin typeface="Neo Sans Cyr" panose="020B0503000000000004" pitchFamily="34" charset="0"/>
              </a:rPr>
              <a:t>ТермоЭКО</a:t>
            </a:r>
            <a:r>
              <a:rPr lang="en-US" sz="1400" dirty="0" smtClean="0">
                <a:latin typeface="Neo Sans Cyr" panose="020B0503000000000004" pitchFamily="34" charset="0"/>
              </a:rPr>
              <a:t> – </a:t>
            </a:r>
            <a:r>
              <a:rPr lang="ru-RU" sz="1400" dirty="0" smtClean="0">
                <a:latin typeface="Neo Sans Cyr" panose="020B0503000000000004" pitchFamily="34" charset="0"/>
              </a:rPr>
              <a:t>стандартная этикетка для маркировки продукции, не требующей длительного хранения или заморозки. </a:t>
            </a:r>
          </a:p>
          <a:p>
            <a:pPr>
              <a:buAutoNum type="arabicPeriod"/>
            </a:pPr>
            <a:r>
              <a:rPr lang="ru-RU" sz="1400" dirty="0" err="1" smtClean="0">
                <a:latin typeface="Neo Sans Cyr" panose="020B0503000000000004" pitchFamily="34" charset="0"/>
              </a:rPr>
              <a:t>ТермоТОП</a:t>
            </a:r>
            <a:r>
              <a:rPr lang="ru-RU" sz="1400" dirty="0">
                <a:latin typeface="Neo Sans Cyr" panose="020B0503000000000004" pitchFamily="34" charset="0"/>
              </a:rPr>
              <a:t> - </a:t>
            </a:r>
            <a:r>
              <a:rPr lang="ru-RU" sz="1400" dirty="0" err="1">
                <a:latin typeface="Neo Sans Cyr" panose="020B0503000000000004" pitchFamily="34" charset="0"/>
              </a:rPr>
              <a:t>Термоэтикетки</a:t>
            </a:r>
            <a:r>
              <a:rPr lang="ru-RU" sz="1400" dirty="0">
                <a:latin typeface="Neo Sans Cyr" panose="020B0503000000000004" pitchFamily="34" charset="0"/>
              </a:rPr>
              <a:t> ТОП не боятся истирания и смазывания </a:t>
            </a:r>
            <a:r>
              <a:rPr lang="ru-RU" sz="1400" dirty="0" smtClean="0">
                <a:latin typeface="Neo Sans Cyr" panose="020B0503000000000004" pitchFamily="34" charset="0"/>
              </a:rPr>
              <a:t>надписи. </a:t>
            </a:r>
            <a:r>
              <a:rPr lang="ru-RU" sz="1400" dirty="0">
                <a:latin typeface="Neo Sans Cyr" panose="020B0503000000000004" pitchFamily="34" charset="0"/>
              </a:rPr>
              <a:t>TOP-наклейки защищены от </a:t>
            </a:r>
            <a:r>
              <a:rPr lang="ru-RU" sz="1400" dirty="0" smtClean="0">
                <a:latin typeface="Neo Sans Cyr" panose="020B0503000000000004" pitchFamily="34" charset="0"/>
              </a:rPr>
              <a:t>жира, </a:t>
            </a:r>
            <a:r>
              <a:rPr lang="ru-RU" sz="1400" dirty="0">
                <a:latin typeface="Neo Sans Cyr" panose="020B0503000000000004" pitchFamily="34" charset="0"/>
              </a:rPr>
              <a:t>загрязнений, незначительных механических повреждений, поэтому их используют при продолжительном хранении </a:t>
            </a:r>
            <a:r>
              <a:rPr lang="ru-RU" sz="1400" dirty="0" smtClean="0">
                <a:latin typeface="Neo Sans Cyr" panose="020B0503000000000004" pitchFamily="34" charset="0"/>
              </a:rPr>
              <a:t>в условиях агрессивной среды и </a:t>
            </a:r>
            <a:r>
              <a:rPr lang="ru-RU" sz="1400" dirty="0">
                <a:latin typeface="Neo Sans Cyr" panose="020B0503000000000004" pitchFamily="34" charset="0"/>
              </a:rPr>
              <a:t>длительных перевозках. 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>
              <a:buAutoNum type="arabicPeriod"/>
            </a:pPr>
            <a:r>
              <a:rPr lang="ru-RU" sz="1400" dirty="0" err="1" smtClean="0">
                <a:latin typeface="Neo Sans Cyr" panose="020B0503000000000004" pitchFamily="34" charset="0"/>
              </a:rPr>
              <a:t>ТермоТОП+лак</a:t>
            </a:r>
            <a:r>
              <a:rPr lang="ru-RU" sz="1400" dirty="0" smtClean="0">
                <a:latin typeface="Neo Sans Cyr" panose="020B0503000000000004" pitchFamily="34" charset="0"/>
              </a:rPr>
              <a:t> – специально разработанная </a:t>
            </a:r>
            <a:r>
              <a:rPr lang="ru-RU" sz="1400" dirty="0" err="1" smtClean="0">
                <a:latin typeface="Neo Sans Cyr" panose="020B0503000000000004" pitchFamily="34" charset="0"/>
              </a:rPr>
              <a:t>термоэтикетка</a:t>
            </a:r>
            <a:r>
              <a:rPr lang="ru-RU" sz="1400" dirty="0" smtClean="0">
                <a:latin typeface="Neo Sans Cyr" panose="020B0503000000000004" pitchFamily="34" charset="0"/>
              </a:rPr>
              <a:t> ТОП с дополнительным защитным покрытием – лаком для ещё большей защиты от механических повреждений, например при маркировке колбасных изделий.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sz="1400" dirty="0" smtClean="0">
                <a:latin typeface="Neo Sans Cyr" panose="020B0503000000000004" pitchFamily="34" charset="0"/>
              </a:rPr>
              <a:t>Усиленный </a:t>
            </a:r>
            <a:r>
              <a:rPr lang="ru-RU" sz="1400" dirty="0" err="1" smtClean="0">
                <a:latin typeface="Neo Sans Cyr" panose="020B0503000000000004" pitchFamily="34" charset="0"/>
              </a:rPr>
              <a:t>ТермоТОП</a:t>
            </a:r>
            <a:r>
              <a:rPr lang="ru-RU" sz="1400" dirty="0" smtClean="0">
                <a:latin typeface="Neo Sans Cyr" panose="020B0503000000000004" pitchFamily="34" charset="0"/>
              </a:rPr>
              <a:t> – </a:t>
            </a:r>
            <a:r>
              <a:rPr lang="ru-RU" sz="1400" dirty="0" err="1" smtClean="0">
                <a:latin typeface="Neo Sans Cyr" panose="020B0503000000000004" pitchFamily="34" charset="0"/>
              </a:rPr>
              <a:t>Термоэтикетки</a:t>
            </a:r>
            <a:r>
              <a:rPr lang="ru-RU" sz="1400" dirty="0" smtClean="0">
                <a:latin typeface="Neo Sans Cyr" panose="020B0503000000000004" pitchFamily="34" charset="0"/>
              </a:rPr>
              <a:t> с усиленным ТОП-покрытием </a:t>
            </a:r>
            <a:r>
              <a:rPr lang="ru-RU" sz="1400" dirty="0">
                <a:latin typeface="Neo Sans Cyr" panose="020B0503000000000004" pitchFamily="34" charset="0"/>
              </a:rPr>
              <a:t>не боятся </a:t>
            </a:r>
            <a:r>
              <a:rPr lang="ru-RU" sz="1400" dirty="0" smtClean="0">
                <a:latin typeface="Neo Sans Cyr" panose="020B0503000000000004" pitchFamily="34" charset="0"/>
              </a:rPr>
              <a:t>повышенной влажности, перепадов температур, солнечного света и конденсата. </a:t>
            </a:r>
            <a:r>
              <a:rPr lang="ru-RU" sz="1400" dirty="0">
                <a:latin typeface="Neo Sans Cyr" panose="020B0503000000000004" pitchFamily="34" charset="0"/>
              </a:rPr>
              <a:t>Они не теряют своих свойств в диапазоне температур от -40° до +50 °С, поэтому их можно применять для маркировки продуктов глубокой заморозки. TOP-наклейки защищены от влаги</a:t>
            </a:r>
            <a:r>
              <a:rPr lang="ru-RU" sz="1400" dirty="0" smtClean="0">
                <a:latin typeface="Neo Sans Cyr" panose="020B0503000000000004" pitchFamily="34" charset="0"/>
              </a:rPr>
              <a:t>, химических веществ, пластификаторов и растворителей, </a:t>
            </a:r>
            <a:r>
              <a:rPr lang="ru-RU" sz="1400" dirty="0">
                <a:latin typeface="Neo Sans Cyr" panose="020B0503000000000004" pitchFamily="34" charset="0"/>
              </a:rPr>
              <a:t>поэтому их используют </a:t>
            </a:r>
            <a:r>
              <a:rPr lang="ru-RU" sz="1400" dirty="0" smtClean="0">
                <a:latin typeface="Neo Sans Cyr" panose="020B0503000000000004" pitchFamily="34" charset="0"/>
              </a:rPr>
              <a:t>для особых условий хранения товаров. </a:t>
            </a:r>
          </a:p>
          <a:p>
            <a:pPr>
              <a:buAutoNum type="arabicPeriod"/>
            </a:pPr>
            <a:r>
              <a:rPr lang="ru-RU" sz="1400" dirty="0" err="1" smtClean="0">
                <a:latin typeface="Neo Sans Cyr" panose="020B0503000000000004" pitchFamily="34" charset="0"/>
              </a:rPr>
              <a:t>Термотрансферная</a:t>
            </a:r>
            <a:r>
              <a:rPr lang="ru-RU" sz="1400" dirty="0" smtClean="0">
                <a:latin typeface="Neo Sans Cyr" panose="020B0503000000000004" pitchFamily="34" charset="0"/>
              </a:rPr>
              <a:t> этикетка – </a:t>
            </a:r>
            <a:r>
              <a:rPr lang="ru-RU" sz="1400" dirty="0" err="1" smtClean="0">
                <a:latin typeface="Neo Sans Cyr" panose="020B0503000000000004" pitchFamily="34" charset="0"/>
              </a:rPr>
              <a:t>полуглянцевая</a:t>
            </a:r>
            <a:r>
              <a:rPr lang="ru-RU" sz="1400" dirty="0" smtClean="0">
                <a:latin typeface="Neo Sans Cyr" panose="020B0503000000000004" pitchFamily="34" charset="0"/>
              </a:rPr>
              <a:t> этикетка для долговременной маркировки, нанесение информации производится с помощью красящей ленты (</a:t>
            </a:r>
            <a:r>
              <a:rPr lang="ru-RU" sz="1400" dirty="0" err="1" smtClean="0">
                <a:latin typeface="Neo Sans Cyr" panose="020B0503000000000004" pitchFamily="34" charset="0"/>
              </a:rPr>
              <a:t>риббона</a:t>
            </a:r>
            <a:r>
              <a:rPr lang="ru-RU" sz="1400" dirty="0" smtClean="0">
                <a:latin typeface="Neo Sans Cyr" panose="020B0503000000000004" pitchFamily="34" charset="0"/>
              </a:rPr>
              <a:t>).</a:t>
            </a:r>
          </a:p>
          <a:p>
            <a:pPr>
              <a:buAutoNum type="arabicPeriod"/>
            </a:pPr>
            <a:r>
              <a:rPr lang="ru-RU" sz="1400" dirty="0" smtClean="0">
                <a:latin typeface="Neo Sans Cyr" panose="020B0503000000000004" pitchFamily="34" charset="0"/>
              </a:rPr>
              <a:t>Пленка – синтетический материал, обладающий особой прочностью и устойчивостью к воздействию воды, масел, жиров, химических веществ и нагреву. Может быть прозрачной/</a:t>
            </a:r>
            <a:r>
              <a:rPr lang="ru-RU" sz="1400" dirty="0" err="1" smtClean="0">
                <a:latin typeface="Neo Sans Cyr" panose="020B0503000000000004" pitchFamily="34" charset="0"/>
              </a:rPr>
              <a:t>безцветной</a:t>
            </a:r>
            <a:r>
              <a:rPr lang="ru-RU" sz="1400" dirty="0" smtClean="0">
                <a:latin typeface="Neo Sans Cyr" panose="020B0503000000000004" pitchFamily="34" charset="0"/>
              </a:rPr>
              <a:t> и стандартной/белой.</a:t>
            </a:r>
          </a:p>
          <a:p>
            <a:pPr>
              <a:buAutoNum type="arabicPeriod"/>
            </a:pPr>
            <a:r>
              <a:rPr lang="en-US" sz="1400" dirty="0" err="1" smtClean="0">
                <a:latin typeface="Neo Sans Cyr" panose="020B0503000000000004" pitchFamily="34" charset="0"/>
              </a:rPr>
              <a:t>Linerless</a:t>
            </a:r>
            <a:r>
              <a:rPr lang="ru-RU" sz="1400" dirty="0" smtClean="0">
                <a:latin typeface="Neo Sans Cyr" panose="020B0503000000000004" pitchFamily="34" charset="0"/>
              </a:rPr>
              <a:t> – </a:t>
            </a:r>
            <a:r>
              <a:rPr lang="ru-RU" sz="1400" dirty="0" err="1" smtClean="0">
                <a:latin typeface="Neo Sans Cyr" panose="020B0503000000000004" pitchFamily="34" charset="0"/>
              </a:rPr>
              <a:t>термоэтикетка</a:t>
            </a:r>
            <a:r>
              <a:rPr lang="ru-RU" sz="1400" dirty="0" smtClean="0">
                <a:latin typeface="Neo Sans Cyr" panose="020B0503000000000004" pitchFamily="34" charset="0"/>
              </a:rPr>
              <a:t> без подложки, экономичное и современное решение для логистических решений, </a:t>
            </a:r>
            <a:r>
              <a:rPr lang="en-US" sz="1400" dirty="0" smtClean="0">
                <a:latin typeface="Neo Sans Cyr" panose="020B0503000000000004" pitchFamily="34" charset="0"/>
              </a:rPr>
              <a:t>delivery </a:t>
            </a:r>
            <a:r>
              <a:rPr lang="ru-RU" sz="1400" dirty="0" smtClean="0">
                <a:latin typeface="Neo Sans Cyr" panose="020B0503000000000004" pitchFamily="34" charset="0"/>
              </a:rPr>
              <a:t>компаний, а также для производственных предприятий.</a:t>
            </a: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 </a:t>
            </a:r>
            <a:r>
              <a:rPr lang="ru-RU" sz="1400" dirty="0" smtClean="0">
                <a:latin typeface="Neo Sans Cyr" panose="020B0503000000000004" pitchFamily="34" charset="0"/>
              </a:rPr>
              <a:t>  При </a:t>
            </a:r>
            <a:r>
              <a:rPr lang="ru-RU" sz="1400" dirty="0">
                <a:latin typeface="Neo Sans Cyr" panose="020B0503000000000004" pitchFamily="34" charset="0"/>
              </a:rPr>
              <a:t>заказе обязательно </a:t>
            </a:r>
            <a:r>
              <a:rPr lang="ru-RU" sz="1400" dirty="0" smtClean="0">
                <a:latin typeface="Neo Sans Cyr" panose="020B0503000000000004" pitchFamily="34" charset="0"/>
              </a:rPr>
              <a:t>сообщайте, </a:t>
            </a:r>
            <a:r>
              <a:rPr lang="ru-RU" sz="1400" dirty="0">
                <a:latin typeface="Neo Sans Cyr" panose="020B0503000000000004" pitchFamily="34" charset="0"/>
              </a:rPr>
              <a:t>для каких целей будет применяться этикетка, так как для разных условий применения и наклеивания этикетки требуют подбора слоев: верхнего, внутреннего и нижнего, а также различаются по клейкости: легкосъемные, стандартные и устойчивые. Если поверхность выпуклая или сильно изогнутая, то наклейка будет стремиться вернуться к оригинальной плоской форме, поэтому клей должен противостоять отлипанию углов.</a:t>
            </a:r>
          </a:p>
        </p:txBody>
      </p:sp>
    </p:spTree>
    <p:extLst>
      <p:ext uri="{BB962C8B-B14F-4D97-AF65-F5344CB8AC3E}">
        <p14:creationId xmlns:p14="http://schemas.microsoft.com/office/powerpoint/2010/main" val="10524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Neo Sans Cyr Medium" panose="020B0703000000000004" pitchFamily="34" charset="0"/>
              </a:rPr>
              <a:t>Самоклеящиеся этикетки. Виды</a:t>
            </a:r>
            <a:endParaRPr lang="ru-RU" dirty="0">
              <a:latin typeface="Neo Sans Cyr Medium" panose="020B07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Suorakulmio 19">
            <a:extLst>
              <a:ext uri="{FF2B5EF4-FFF2-40B4-BE49-F238E27FC236}">
                <a16:creationId xmlns:a16="http://schemas.microsoft.com/office/drawing/2014/main" xmlns="" id="{5411ED2F-2D9D-44E1-A7E3-2DA5A2629CA3}"/>
              </a:ext>
            </a:extLst>
          </p:cNvPr>
          <p:cNvSpPr/>
          <p:nvPr/>
        </p:nvSpPr>
        <p:spPr>
          <a:xfrm>
            <a:off x="678604" y="4324020"/>
            <a:ext cx="31683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78604" y="4441967"/>
            <a:ext cx="3168352" cy="35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Предпокрытие</a:t>
            </a:r>
            <a:endParaRPr lang="en-GB" sz="1400" dirty="0"/>
          </a:p>
        </p:txBody>
      </p:sp>
      <p:sp>
        <p:nvSpPr>
          <p:cNvPr id="21" name="Suorakulmio 22">
            <a:extLst>
              <a:ext uri="{FF2B5EF4-FFF2-40B4-BE49-F238E27FC236}">
                <a16:creationId xmlns:a16="http://schemas.microsoft.com/office/drawing/2014/main" xmlns="" id="{D7059D53-5893-4877-86CF-2511C32AA83C}"/>
              </a:ext>
            </a:extLst>
          </p:cNvPr>
          <p:cNvSpPr/>
          <p:nvPr/>
        </p:nvSpPr>
        <p:spPr>
          <a:xfrm>
            <a:off x="678604" y="4225781"/>
            <a:ext cx="3168352" cy="214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Термопокрытие</a:t>
            </a:r>
            <a:r>
              <a:rPr lang="ru-RU" sz="1400" dirty="0" smtClean="0"/>
              <a:t> </a:t>
            </a:r>
            <a:endParaRPr lang="en-GB" sz="140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78604" y="4797152"/>
            <a:ext cx="3168352" cy="4320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Базовая бумага</a:t>
            </a:r>
            <a:endParaRPr lang="en-GB" sz="1400" dirty="0"/>
          </a:p>
        </p:txBody>
      </p:sp>
      <p:sp>
        <p:nvSpPr>
          <p:cNvPr id="31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78604" y="3911599"/>
            <a:ext cx="3168352" cy="31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</a:t>
            </a:r>
            <a:r>
              <a:rPr lang="ru-RU" sz="1400" dirty="0" smtClean="0"/>
              <a:t> покрытие</a:t>
            </a:r>
            <a:endParaRPr lang="en-GB" sz="1400" dirty="0"/>
          </a:p>
        </p:txBody>
      </p:sp>
      <p:sp>
        <p:nvSpPr>
          <p:cNvPr id="33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83568" y="5229200"/>
            <a:ext cx="3168352" cy="3141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Клей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4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78604" y="5543382"/>
            <a:ext cx="3168352" cy="3141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Силикон</a:t>
            </a:r>
            <a:endParaRPr lang="en-GB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83568" y="5857564"/>
            <a:ext cx="3168352" cy="4517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Подложка</a:t>
            </a:r>
            <a:endParaRPr lang="en-GB" sz="1400" dirty="0"/>
          </a:p>
        </p:txBody>
      </p:sp>
      <p:sp>
        <p:nvSpPr>
          <p:cNvPr id="36" name="Suorakulmio 19">
            <a:extLst>
              <a:ext uri="{FF2B5EF4-FFF2-40B4-BE49-F238E27FC236}">
                <a16:creationId xmlns:a16="http://schemas.microsoft.com/office/drawing/2014/main" xmlns="" id="{5411ED2F-2D9D-44E1-A7E3-2DA5A2629CA3}"/>
              </a:ext>
            </a:extLst>
          </p:cNvPr>
          <p:cNvSpPr/>
          <p:nvPr/>
        </p:nvSpPr>
        <p:spPr>
          <a:xfrm>
            <a:off x="5076056" y="4324020"/>
            <a:ext cx="31683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76056" y="4441967"/>
            <a:ext cx="3168352" cy="35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Предпокрытие</a:t>
            </a:r>
            <a:endParaRPr lang="en-GB" sz="1400" dirty="0"/>
          </a:p>
        </p:txBody>
      </p:sp>
      <p:sp>
        <p:nvSpPr>
          <p:cNvPr id="38" name="Suorakulmio 22">
            <a:extLst>
              <a:ext uri="{FF2B5EF4-FFF2-40B4-BE49-F238E27FC236}">
                <a16:creationId xmlns:a16="http://schemas.microsoft.com/office/drawing/2014/main" xmlns="" id="{D7059D53-5893-4877-86CF-2511C32AA83C}"/>
              </a:ext>
            </a:extLst>
          </p:cNvPr>
          <p:cNvSpPr/>
          <p:nvPr/>
        </p:nvSpPr>
        <p:spPr>
          <a:xfrm>
            <a:off x="5076056" y="4225781"/>
            <a:ext cx="3168352" cy="214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Термопокрытие</a:t>
            </a:r>
            <a:r>
              <a:rPr lang="ru-RU" sz="1400" dirty="0" smtClean="0"/>
              <a:t> </a:t>
            </a:r>
            <a:endParaRPr lang="en-GB" sz="1400" dirty="0"/>
          </a:p>
        </p:txBody>
      </p:sp>
      <p:sp>
        <p:nvSpPr>
          <p:cNvPr id="39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76056" y="4797152"/>
            <a:ext cx="3168352" cy="4320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Базовая бумага</a:t>
            </a:r>
            <a:endParaRPr lang="en-GB" sz="1400" dirty="0"/>
          </a:p>
        </p:txBody>
      </p:sp>
      <p:sp>
        <p:nvSpPr>
          <p:cNvPr id="40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76056" y="3911599"/>
            <a:ext cx="3168352" cy="31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</a:t>
            </a:r>
            <a:r>
              <a:rPr lang="ru-RU" sz="1400" dirty="0" smtClean="0"/>
              <a:t> покрытие</a:t>
            </a:r>
            <a:endParaRPr lang="en-GB" sz="1400" dirty="0"/>
          </a:p>
        </p:txBody>
      </p:sp>
      <p:sp>
        <p:nvSpPr>
          <p:cNvPr id="41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81020" y="5229200"/>
            <a:ext cx="3168352" cy="3141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Клей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2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76056" y="5543382"/>
            <a:ext cx="3168352" cy="3141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Силикон</a:t>
            </a:r>
            <a:endParaRPr lang="en-GB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3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81020" y="5857564"/>
            <a:ext cx="3168352" cy="4517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Подложка</a:t>
            </a:r>
            <a:endParaRPr lang="en-GB" sz="1400" dirty="0"/>
          </a:p>
        </p:txBody>
      </p:sp>
      <p:sp>
        <p:nvSpPr>
          <p:cNvPr id="44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76056" y="3597417"/>
            <a:ext cx="3168352" cy="3141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Лак</a:t>
            </a:r>
            <a:endParaRPr lang="en-GB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5" name="Suorakulmio 19">
            <a:extLst>
              <a:ext uri="{FF2B5EF4-FFF2-40B4-BE49-F238E27FC236}">
                <a16:creationId xmlns:a16="http://schemas.microsoft.com/office/drawing/2014/main" xmlns="" id="{5411ED2F-2D9D-44E1-A7E3-2DA5A2629CA3}"/>
              </a:ext>
            </a:extLst>
          </p:cNvPr>
          <p:cNvSpPr/>
          <p:nvPr/>
        </p:nvSpPr>
        <p:spPr>
          <a:xfrm>
            <a:off x="699752" y="1150975"/>
            <a:ext cx="31683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99752" y="1268922"/>
            <a:ext cx="3168352" cy="35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 покрытие</a:t>
            </a:r>
            <a:endParaRPr lang="en-GB" sz="1400" dirty="0"/>
          </a:p>
        </p:txBody>
      </p:sp>
      <p:sp>
        <p:nvSpPr>
          <p:cNvPr id="47" name="Suorakulmio 22">
            <a:extLst>
              <a:ext uri="{FF2B5EF4-FFF2-40B4-BE49-F238E27FC236}">
                <a16:creationId xmlns:a16="http://schemas.microsoft.com/office/drawing/2014/main" xmlns="" id="{D7059D53-5893-4877-86CF-2511C32AA83C}"/>
              </a:ext>
            </a:extLst>
          </p:cNvPr>
          <p:cNvSpPr/>
          <p:nvPr/>
        </p:nvSpPr>
        <p:spPr>
          <a:xfrm>
            <a:off x="699752" y="1052736"/>
            <a:ext cx="3168352" cy="214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Термопокрытие</a:t>
            </a:r>
            <a:r>
              <a:rPr lang="ru-RU" sz="1400" dirty="0" smtClean="0"/>
              <a:t> </a:t>
            </a:r>
            <a:endParaRPr lang="en-GB" sz="1400" dirty="0"/>
          </a:p>
        </p:txBody>
      </p:sp>
      <p:sp>
        <p:nvSpPr>
          <p:cNvPr id="48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99752" y="1624107"/>
            <a:ext cx="3168352" cy="4320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Базовая бумага</a:t>
            </a:r>
            <a:endParaRPr lang="en-GB" sz="1400" dirty="0"/>
          </a:p>
        </p:txBody>
      </p:sp>
      <p:sp>
        <p:nvSpPr>
          <p:cNvPr id="50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701128" y="2056155"/>
            <a:ext cx="3168352" cy="3141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Клей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1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99752" y="2370337"/>
            <a:ext cx="3168352" cy="3141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Силикон</a:t>
            </a:r>
            <a:endParaRPr lang="en-GB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2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699752" y="2684519"/>
            <a:ext cx="3168352" cy="4517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Подложка</a:t>
            </a:r>
            <a:endParaRPr lang="en-GB" sz="1400" dirty="0"/>
          </a:p>
        </p:txBody>
      </p:sp>
      <p:sp>
        <p:nvSpPr>
          <p:cNvPr id="53" name="Suorakulmio 19">
            <a:extLst>
              <a:ext uri="{FF2B5EF4-FFF2-40B4-BE49-F238E27FC236}">
                <a16:creationId xmlns:a16="http://schemas.microsoft.com/office/drawing/2014/main" xmlns="" id="{5411ED2F-2D9D-44E1-A7E3-2DA5A2629CA3}"/>
              </a:ext>
            </a:extLst>
          </p:cNvPr>
          <p:cNvSpPr/>
          <p:nvPr/>
        </p:nvSpPr>
        <p:spPr>
          <a:xfrm>
            <a:off x="5060011" y="1723582"/>
            <a:ext cx="31683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67172" y="2363589"/>
            <a:ext cx="3168352" cy="35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Предпокрытие</a:t>
            </a:r>
            <a:endParaRPr lang="en-GB" sz="1400" dirty="0"/>
          </a:p>
        </p:txBody>
      </p:sp>
      <p:sp>
        <p:nvSpPr>
          <p:cNvPr id="55" name="Suorakulmio 22">
            <a:extLst>
              <a:ext uri="{FF2B5EF4-FFF2-40B4-BE49-F238E27FC236}">
                <a16:creationId xmlns:a16="http://schemas.microsoft.com/office/drawing/2014/main" xmlns="" id="{D7059D53-5893-4877-86CF-2511C32AA83C}"/>
              </a:ext>
            </a:extLst>
          </p:cNvPr>
          <p:cNvSpPr/>
          <p:nvPr/>
        </p:nvSpPr>
        <p:spPr>
          <a:xfrm>
            <a:off x="5067172" y="2129156"/>
            <a:ext cx="3168352" cy="214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Термопокрытие</a:t>
            </a:r>
            <a:r>
              <a:rPr lang="ru-RU" sz="1400" dirty="0" smtClean="0"/>
              <a:t> </a:t>
            </a:r>
            <a:endParaRPr lang="en-GB" sz="1400" dirty="0"/>
          </a:p>
        </p:txBody>
      </p:sp>
      <p:sp>
        <p:nvSpPr>
          <p:cNvPr id="56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64975" y="2704227"/>
            <a:ext cx="3168352" cy="4320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Базовая бумага</a:t>
            </a:r>
            <a:endParaRPr lang="en-GB" sz="1400" dirty="0"/>
          </a:p>
        </p:txBody>
      </p:sp>
      <p:sp>
        <p:nvSpPr>
          <p:cNvPr id="57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60011" y="1814974"/>
            <a:ext cx="3168352" cy="31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</a:t>
            </a:r>
            <a:r>
              <a:rPr lang="ru-RU" sz="1400" dirty="0" smtClean="0"/>
              <a:t> покрытие</a:t>
            </a:r>
            <a:endParaRPr lang="en-GB" sz="1400" dirty="0"/>
          </a:p>
        </p:txBody>
      </p:sp>
      <p:sp>
        <p:nvSpPr>
          <p:cNvPr id="58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60011" y="1168680"/>
            <a:ext cx="3168352" cy="3141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Клей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9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5060011" y="1482862"/>
            <a:ext cx="3168352" cy="3141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Силикон</a:t>
            </a:r>
            <a:endParaRPr lang="en-GB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0660" y="683404"/>
            <a:ext cx="12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Neo Sans Pro Medium" panose="020B0704030504040204" pitchFamily="34" charset="0"/>
              </a:rPr>
              <a:t>ТермоЭКО</a:t>
            </a:r>
            <a:endParaRPr lang="ru-RU" dirty="0">
              <a:latin typeface="Neo Sans Pro Medium" panose="020B07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9512" y="3224862"/>
            <a:ext cx="420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Neo Sans Pro Medium" panose="020B0704030504040204" pitchFamily="34" charset="0"/>
              </a:rPr>
              <a:t>Термо</a:t>
            </a:r>
            <a:r>
              <a:rPr lang="en-US" dirty="0" smtClean="0">
                <a:latin typeface="Neo Sans Pro Medium" panose="020B0704030504040204" pitchFamily="34" charset="0"/>
              </a:rPr>
              <a:t>TO</a:t>
            </a:r>
            <a:r>
              <a:rPr lang="ru-RU" dirty="0" smtClean="0">
                <a:latin typeface="Neo Sans Pro Medium" panose="020B0704030504040204" pitchFamily="34" charset="0"/>
              </a:rPr>
              <a:t>П от </a:t>
            </a:r>
          </a:p>
          <a:p>
            <a:pPr algn="ctr"/>
            <a:r>
              <a:rPr lang="ru-RU" dirty="0" smtClean="0">
                <a:latin typeface="Neo Sans Pro Medium" panose="020B0704030504040204" pitchFamily="34" charset="0"/>
              </a:rPr>
              <a:t>механических повреждений и жира</a:t>
            </a:r>
            <a:endParaRPr lang="ru-RU" dirty="0">
              <a:latin typeface="Neo Sans Pro Medium" panose="020B07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84168" y="764704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eo Sans Pro Medium" panose="020B0704030504040204" pitchFamily="34" charset="0"/>
              </a:rPr>
              <a:t>Linerless</a:t>
            </a:r>
            <a:endParaRPr lang="ru-RU" dirty="0">
              <a:latin typeface="Neo Sans Pro Medium" panose="020B070403050404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24128" y="3228085"/>
            <a:ext cx="18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Neo Sans Pro Medium" panose="020B0704030504040204" pitchFamily="34" charset="0"/>
              </a:rPr>
              <a:t>Термо</a:t>
            </a:r>
            <a:r>
              <a:rPr lang="en-US" dirty="0" smtClean="0">
                <a:latin typeface="Neo Sans Pro Medium" panose="020B0704030504040204" pitchFamily="34" charset="0"/>
              </a:rPr>
              <a:t>TO</a:t>
            </a:r>
            <a:r>
              <a:rPr lang="ru-RU" dirty="0" smtClean="0">
                <a:latin typeface="Neo Sans Pro Medium" panose="020B0704030504040204" pitchFamily="34" charset="0"/>
              </a:rPr>
              <a:t>П</a:t>
            </a:r>
            <a:r>
              <a:rPr lang="en-US" dirty="0" smtClean="0">
                <a:latin typeface="Neo Sans Pro Medium" panose="020B0704030504040204" pitchFamily="34" charset="0"/>
              </a:rPr>
              <a:t>+</a:t>
            </a:r>
            <a:r>
              <a:rPr lang="ru-RU" dirty="0" smtClean="0">
                <a:latin typeface="Neo Sans Pro Medium" panose="020B0704030504040204" pitchFamily="34" charset="0"/>
              </a:rPr>
              <a:t>Лак</a:t>
            </a:r>
            <a:endParaRPr lang="ru-RU" dirty="0">
              <a:latin typeface="Neo Sans Pro Medium" panose="020B07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Neo Sans Cyr Medium" panose="020B0703000000000004" pitchFamily="34" charset="0"/>
              </a:rPr>
              <a:t>Самоклеящиеся этикетки. Виды</a:t>
            </a:r>
            <a:endParaRPr lang="ru-RU" dirty="0">
              <a:latin typeface="Neo Sans Cyr Medium" panose="020B07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Suorakulmio 19">
            <a:extLst>
              <a:ext uri="{FF2B5EF4-FFF2-40B4-BE49-F238E27FC236}">
                <a16:creationId xmlns:a16="http://schemas.microsoft.com/office/drawing/2014/main" xmlns="" id="{5411ED2F-2D9D-44E1-A7E3-2DA5A2629CA3}"/>
              </a:ext>
            </a:extLst>
          </p:cNvPr>
          <p:cNvSpPr/>
          <p:nvPr/>
        </p:nvSpPr>
        <p:spPr>
          <a:xfrm>
            <a:off x="4860032" y="1871520"/>
            <a:ext cx="31683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uorakulmio 22">
            <a:extLst>
              <a:ext uri="{FF2B5EF4-FFF2-40B4-BE49-F238E27FC236}">
                <a16:creationId xmlns:a16="http://schemas.microsoft.com/office/drawing/2014/main" xmlns="" id="{D7059D53-5893-4877-86CF-2511C32AA83C}"/>
              </a:ext>
            </a:extLst>
          </p:cNvPr>
          <p:cNvSpPr/>
          <p:nvPr/>
        </p:nvSpPr>
        <p:spPr>
          <a:xfrm>
            <a:off x="4860032" y="2119147"/>
            <a:ext cx="3168352" cy="214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Термопокрытие</a:t>
            </a:r>
            <a:r>
              <a:rPr lang="ru-RU" sz="1400" dirty="0" smtClean="0"/>
              <a:t> </a:t>
            </a:r>
            <a:endParaRPr lang="en-GB" sz="1400" dirty="0"/>
          </a:p>
        </p:txBody>
      </p:sp>
      <p:sp>
        <p:nvSpPr>
          <p:cNvPr id="39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4860032" y="2344652"/>
            <a:ext cx="3168352" cy="4320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Базовая плёнка</a:t>
            </a:r>
            <a:endParaRPr lang="en-GB" sz="1400" dirty="0"/>
          </a:p>
        </p:txBody>
      </p:sp>
      <p:sp>
        <p:nvSpPr>
          <p:cNvPr id="40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4864996" y="1772816"/>
            <a:ext cx="3168352" cy="31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</a:t>
            </a:r>
            <a:r>
              <a:rPr lang="ru-RU" sz="1400" dirty="0" smtClean="0"/>
              <a:t> покрытие</a:t>
            </a:r>
            <a:endParaRPr lang="en-GB" sz="1400" dirty="0"/>
          </a:p>
        </p:txBody>
      </p:sp>
      <p:sp>
        <p:nvSpPr>
          <p:cNvPr id="41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4864996" y="2776700"/>
            <a:ext cx="3168352" cy="3141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Клей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2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4860032" y="3090882"/>
            <a:ext cx="3168352" cy="3141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Силикон</a:t>
            </a:r>
            <a:endParaRPr lang="en-GB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3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4864996" y="3405064"/>
            <a:ext cx="3168352" cy="4517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Подложка</a:t>
            </a:r>
            <a:endParaRPr lang="en-GB" sz="1400" dirty="0"/>
          </a:p>
        </p:txBody>
      </p:sp>
      <p:sp>
        <p:nvSpPr>
          <p:cNvPr id="45" name="Suorakulmio 19">
            <a:extLst>
              <a:ext uri="{FF2B5EF4-FFF2-40B4-BE49-F238E27FC236}">
                <a16:creationId xmlns:a16="http://schemas.microsoft.com/office/drawing/2014/main" xmlns="" id="{5411ED2F-2D9D-44E1-A7E3-2DA5A2629CA3}"/>
              </a:ext>
            </a:extLst>
          </p:cNvPr>
          <p:cNvSpPr/>
          <p:nvPr/>
        </p:nvSpPr>
        <p:spPr>
          <a:xfrm>
            <a:off x="4860032" y="4077072"/>
            <a:ext cx="31683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4860032" y="4550204"/>
            <a:ext cx="3168352" cy="4320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Мелованная бумага</a:t>
            </a:r>
            <a:endParaRPr lang="en-GB" sz="1400" dirty="0"/>
          </a:p>
        </p:txBody>
      </p:sp>
      <p:sp>
        <p:nvSpPr>
          <p:cNvPr id="50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4861408" y="4982252"/>
            <a:ext cx="3168352" cy="3141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Клей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1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4860032" y="5296434"/>
            <a:ext cx="3168352" cy="3141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Силикон</a:t>
            </a:r>
            <a:endParaRPr lang="en-GB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2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4860032" y="5610616"/>
            <a:ext cx="3168352" cy="4517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Подложка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290824" y="4067780"/>
            <a:ext cx="235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Neo Sans Pro Medium" panose="020B0704030504040204" pitchFamily="34" charset="0"/>
              </a:rPr>
              <a:t>Термотрансферная</a:t>
            </a:r>
            <a:endParaRPr lang="ru-RU" dirty="0">
              <a:latin typeface="Neo Sans Pro Medium" panose="020B07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68144" y="1196752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Neo Sans Pro Medium" panose="020B0704030504040204" pitchFamily="34" charset="0"/>
              </a:rPr>
              <a:t>Плёнка</a:t>
            </a:r>
            <a:endParaRPr lang="ru-RU" dirty="0">
              <a:latin typeface="Neo Sans Pro Medium" panose="020B0704030504040204" pitchFamily="34" charset="0"/>
            </a:endParaRPr>
          </a:p>
        </p:txBody>
      </p:sp>
      <p:sp>
        <p:nvSpPr>
          <p:cNvPr id="49" name="Suorakulmio 19">
            <a:extLst>
              <a:ext uri="{FF2B5EF4-FFF2-40B4-BE49-F238E27FC236}">
                <a16:creationId xmlns:a16="http://schemas.microsoft.com/office/drawing/2014/main" xmlns="" id="{5411ED2F-2D9D-44E1-A7E3-2DA5A2629CA3}"/>
              </a:ext>
            </a:extLst>
          </p:cNvPr>
          <p:cNvSpPr/>
          <p:nvPr/>
        </p:nvSpPr>
        <p:spPr>
          <a:xfrm>
            <a:off x="779282" y="2170958"/>
            <a:ext cx="31683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779282" y="2288905"/>
            <a:ext cx="3168352" cy="35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Предпокрытие</a:t>
            </a:r>
            <a:endParaRPr lang="en-GB" sz="1400" dirty="0"/>
          </a:p>
        </p:txBody>
      </p:sp>
      <p:sp>
        <p:nvSpPr>
          <p:cNvPr id="64" name="Suorakulmio 22">
            <a:extLst>
              <a:ext uri="{FF2B5EF4-FFF2-40B4-BE49-F238E27FC236}">
                <a16:creationId xmlns:a16="http://schemas.microsoft.com/office/drawing/2014/main" xmlns="" id="{D7059D53-5893-4877-86CF-2511C32AA83C}"/>
              </a:ext>
            </a:extLst>
          </p:cNvPr>
          <p:cNvSpPr/>
          <p:nvPr/>
        </p:nvSpPr>
        <p:spPr>
          <a:xfrm>
            <a:off x="779282" y="2072719"/>
            <a:ext cx="3168352" cy="2140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Термопокрытие</a:t>
            </a:r>
            <a:r>
              <a:rPr lang="ru-RU" sz="1400" dirty="0" smtClean="0"/>
              <a:t> </a:t>
            </a:r>
            <a:endParaRPr lang="en-GB" sz="1400" dirty="0"/>
          </a:p>
        </p:txBody>
      </p:sp>
      <p:sp>
        <p:nvSpPr>
          <p:cNvPr id="65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779282" y="2644090"/>
            <a:ext cx="3168352" cy="4320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Базовая бумага</a:t>
            </a:r>
            <a:endParaRPr lang="en-GB" sz="1400" dirty="0"/>
          </a:p>
        </p:txBody>
      </p:sp>
      <p:sp>
        <p:nvSpPr>
          <p:cNvPr id="66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779282" y="1758537"/>
            <a:ext cx="3168352" cy="31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</a:t>
            </a:r>
            <a:r>
              <a:rPr lang="ru-RU" sz="1400" dirty="0" smtClean="0"/>
              <a:t> покрытие</a:t>
            </a:r>
            <a:endParaRPr lang="en-GB" sz="1400" dirty="0"/>
          </a:p>
        </p:txBody>
      </p:sp>
      <p:sp>
        <p:nvSpPr>
          <p:cNvPr id="67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784246" y="3068960"/>
            <a:ext cx="3168352" cy="3141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Клей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8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779282" y="3383142"/>
            <a:ext cx="3168352" cy="3141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Силикон</a:t>
            </a:r>
            <a:endParaRPr lang="en-GB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9" name="Suorakulmio 21">
            <a:extLst>
              <a:ext uri="{FF2B5EF4-FFF2-40B4-BE49-F238E27FC236}">
                <a16:creationId xmlns:a16="http://schemas.microsoft.com/office/drawing/2014/main" xmlns="" id="{B6ADE9C0-E779-4458-8E1F-256BF9F8BC42}"/>
              </a:ext>
            </a:extLst>
          </p:cNvPr>
          <p:cNvSpPr/>
          <p:nvPr/>
        </p:nvSpPr>
        <p:spPr>
          <a:xfrm>
            <a:off x="784246" y="3697324"/>
            <a:ext cx="3168352" cy="4517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Подложка</a:t>
            </a:r>
            <a:endParaRPr lang="en-GB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1100190" y="1071800"/>
            <a:ext cx="256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Neo Sans Pro Medium" panose="020B0704030504040204" pitchFamily="34" charset="0"/>
              </a:rPr>
              <a:t>Усиленный </a:t>
            </a:r>
            <a:r>
              <a:rPr lang="ru-RU" dirty="0" err="1" smtClean="0">
                <a:latin typeface="Neo Sans Pro Medium" panose="020B0704030504040204" pitchFamily="34" charset="0"/>
              </a:rPr>
              <a:t>Термо</a:t>
            </a:r>
            <a:r>
              <a:rPr lang="en-US" dirty="0" smtClean="0">
                <a:latin typeface="Neo Sans Pro Medium" panose="020B0704030504040204" pitchFamily="34" charset="0"/>
              </a:rPr>
              <a:t>TO</a:t>
            </a:r>
            <a:r>
              <a:rPr lang="ru-RU" dirty="0" smtClean="0">
                <a:latin typeface="Neo Sans Pro Medium" panose="020B0704030504040204" pitchFamily="34" charset="0"/>
              </a:rPr>
              <a:t>П</a:t>
            </a:r>
            <a:endParaRPr lang="ru-RU" dirty="0">
              <a:latin typeface="Neo Sans Pro Medium" panose="020B07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>
                <a:latin typeface="Neo Sans Pro Medium" panose="020B0704030504040204" pitchFamily="34" charset="0"/>
              </a:rPr>
              <a:t>Mellifera</a:t>
            </a:r>
            <a:r>
              <a:rPr lang="ru-RU" sz="3200" dirty="0" smtClean="0">
                <a:latin typeface="Neo Sans Pro Medium" panose="020B0704030504040204" pitchFamily="34" charset="0"/>
              </a:rPr>
              <a:t> для этикетки</a:t>
            </a:r>
            <a:endParaRPr lang="ru-RU" sz="3200" dirty="0">
              <a:latin typeface="Neo Sans Pro Medium" panose="020B07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556792"/>
            <a:ext cx="5194920" cy="4525963"/>
          </a:xfrm>
        </p:spPr>
        <p:txBody>
          <a:bodyPr>
            <a:normAutofit fontScale="92500" lnSpcReduction="20000"/>
          </a:bodyPr>
          <a:lstStyle/>
          <a:p>
            <a:pPr marL="0" indent="457200">
              <a:buNone/>
            </a:pPr>
            <a:r>
              <a:rPr lang="ru-RU" sz="1800" dirty="0" smtClean="0">
                <a:latin typeface="Neo Sans Pro" panose="020B0504030504040204" pitchFamily="34" charset="0"/>
              </a:rPr>
              <a:t>Новая марка термобумаги </a:t>
            </a:r>
            <a:r>
              <a:rPr lang="ru-RU" sz="1800" dirty="0" smtClean="0">
                <a:latin typeface="Neo Sans Cyr Medium" panose="020B0703000000000004" pitchFamily="34" charset="0"/>
              </a:rPr>
              <a:t>без содержания фенола </a:t>
            </a:r>
            <a:r>
              <a:rPr lang="ru-RU" sz="1800" dirty="0" smtClean="0">
                <a:latin typeface="Neo Sans Pro" panose="020B0504030504040204" pitchFamily="34" charset="0"/>
              </a:rPr>
              <a:t>для самоклеящихся этикеток. </a:t>
            </a:r>
          </a:p>
          <a:p>
            <a:pPr marL="0" indent="457200">
              <a:buNone/>
            </a:pPr>
            <a:r>
              <a:rPr lang="ru-RU" sz="1800" dirty="0" smtClean="0">
                <a:latin typeface="Neo Sans Pro" panose="020B0504030504040204" pitchFamily="34" charset="0"/>
              </a:rPr>
              <a:t>Эта новая собственная технология производства термобумаги </a:t>
            </a:r>
            <a:r>
              <a:rPr lang="en-US" sz="1800" dirty="0" smtClean="0">
                <a:latin typeface="Neo Sans Pro" panose="020B0504030504040204" pitchFamily="34" charset="0"/>
              </a:rPr>
              <a:t>JTK (Japan, Finland) </a:t>
            </a:r>
          </a:p>
          <a:p>
            <a:pPr marL="0" indent="457200">
              <a:buNone/>
            </a:pPr>
            <a:r>
              <a:rPr lang="ru-RU" sz="1800" dirty="0" smtClean="0">
                <a:latin typeface="Neo Sans Pro" panose="020B0504030504040204" pitchFamily="34" charset="0"/>
              </a:rPr>
              <a:t>Название </a:t>
            </a:r>
            <a:r>
              <a:rPr lang="ru-RU" sz="1800" dirty="0" err="1" smtClean="0">
                <a:latin typeface="Neo Sans Pro Medium" panose="020B0704030504040204" pitchFamily="34" charset="0"/>
              </a:rPr>
              <a:t>Mellifera</a:t>
            </a:r>
            <a:r>
              <a:rPr lang="ru-RU" sz="1800" dirty="0" smtClean="0">
                <a:latin typeface="Neo Sans Pro" panose="020B0504030504040204" pitchFamily="34" charset="0"/>
              </a:rPr>
              <a:t> (медоносное) указывает на использование ключевого компонента – медовой кислоты. </a:t>
            </a:r>
          </a:p>
          <a:p>
            <a:pPr marL="0" indent="457200">
              <a:buNone/>
            </a:pPr>
            <a:r>
              <a:rPr lang="ru-RU" sz="1800" dirty="0" smtClean="0">
                <a:latin typeface="Neo Sans Pro" panose="020B0504030504040204" pitchFamily="34" charset="0"/>
              </a:rPr>
              <a:t>Медовая кислота является 100% натуральным ингредиентом и обычно используется в пищевых продуктах.</a:t>
            </a:r>
          </a:p>
          <a:p>
            <a:pPr marL="0" indent="457200">
              <a:buNone/>
            </a:pPr>
            <a:r>
              <a:rPr lang="ru-RU" sz="1800" dirty="0" smtClean="0">
                <a:latin typeface="Neo Sans Pro" panose="020B0504030504040204" pitchFamily="34" charset="0"/>
              </a:rPr>
              <a:t>Технические характеристики:</a:t>
            </a:r>
          </a:p>
          <a:p>
            <a:pPr indent="457200"/>
            <a:r>
              <a:rPr lang="ru-RU" sz="1800" dirty="0" smtClean="0">
                <a:latin typeface="Neo Sans Pro" panose="020B0504030504040204" pitchFamily="34" charset="0"/>
              </a:rPr>
              <a:t>Превосходное качество термопечати</a:t>
            </a:r>
          </a:p>
          <a:p>
            <a:pPr indent="457200"/>
            <a:r>
              <a:rPr lang="ru-RU" sz="1800" dirty="0" smtClean="0">
                <a:latin typeface="Neo Sans Pro" panose="020B0504030504040204" pitchFamily="34" charset="0"/>
              </a:rPr>
              <a:t>Подходит для препринта (нанесение постоянной информации, логотипа или рекламы)</a:t>
            </a:r>
          </a:p>
          <a:p>
            <a:pPr indent="457200"/>
            <a:r>
              <a:rPr lang="ru-RU" sz="1800" dirty="0" smtClean="0">
                <a:latin typeface="Neo Sans Pro" panose="020B0504030504040204" pitchFamily="34" charset="0"/>
              </a:rPr>
              <a:t>Хорошая стойкость к теплу, пластификаторам, маслам, жирам и воде </a:t>
            </a:r>
          </a:p>
          <a:p>
            <a:pPr indent="457200"/>
            <a:r>
              <a:rPr lang="ru-RU" sz="1800" dirty="0">
                <a:latin typeface="Neo Sans Pro" panose="020B0504030504040204" pitchFamily="34" charset="0"/>
              </a:rPr>
              <a:t>В</a:t>
            </a:r>
            <a:r>
              <a:rPr lang="ru-RU" sz="1800" dirty="0" smtClean="0">
                <a:latin typeface="Neo Sans Pro" panose="020B0504030504040204" pitchFamily="34" charset="0"/>
              </a:rPr>
              <a:t>ысокая яркость</a:t>
            </a:r>
          </a:p>
          <a:p>
            <a:endParaRPr lang="ru-RU" dirty="0"/>
          </a:p>
        </p:txBody>
      </p:sp>
      <p:pic>
        <p:nvPicPr>
          <p:cNvPr id="1026" name="Picture 2" descr="Z:\WORK\RETAIL WEEK\JTK 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17860"/>
            <a:ext cx="163036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WORK\RETAIL WEEK\Mellifera honey pap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00853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Самоклеящиеся этикетки. Препринт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Все виды этикеток могут иметь препринт в виде предварительной печати логотипа, постоянной информации, дополнительной рекламы, контактов, сайта и другой информации.</a:t>
            </a: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При заказе препринта необходимо предоставить макет или согласовать дизайн макета.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Печать возможна одноцветная и двухцветная. Размеры этикетки согласовываются с требованиями заказчика и оборудования.</a:t>
            </a: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</p:txBody>
      </p:sp>
      <p:pic>
        <p:nvPicPr>
          <p:cNvPr id="1026" name="Picture 2" descr="Z:\WORK\PHOTO\продукция и групповой снимок сотрудников\Самоклейка печат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133" y="1700808"/>
            <a:ext cx="5900476" cy="23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СПАСИБО ЗА ВНИМАНИЕ!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4046" y="2348880"/>
            <a:ext cx="307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Neo Sans Pro Medium" panose="020B0704030504040204" pitchFamily="34" charset="0"/>
              </a:rPr>
              <a:t>Наш </a:t>
            </a:r>
            <a:r>
              <a:rPr lang="ru-RU" dirty="0" smtClean="0">
                <a:latin typeface="Neo Sans Pro Medium" panose="020B0704030504040204" pitchFamily="34" charset="0"/>
              </a:rPr>
              <a:t>сайт: </a:t>
            </a:r>
            <a:r>
              <a:rPr lang="en-US" dirty="0" smtClean="0">
                <a:latin typeface="Neo Sans Pro Medium" panose="020B0704030504040204" pitchFamily="34" charset="0"/>
              </a:rPr>
              <a:t>www.starless.ru</a:t>
            </a:r>
            <a:endParaRPr lang="ru-RU" dirty="0">
              <a:latin typeface="Neo Sans Pro Medium" panose="020B07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831" y="4077072"/>
            <a:ext cx="30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eo Sans Pro Medium" panose="020B0704030504040204" pitchFamily="34" charset="0"/>
              </a:rPr>
              <a:t>Instagram</a:t>
            </a:r>
            <a:r>
              <a:rPr lang="ru-RU" dirty="0" smtClean="0">
                <a:latin typeface="Neo Sans Pro Medium" panose="020B0704030504040204" pitchFamily="34" charset="0"/>
              </a:rPr>
              <a:t>: </a:t>
            </a:r>
            <a:r>
              <a:rPr lang="en-US" dirty="0" smtClean="0">
                <a:latin typeface="Neo Sans Pro Medium" panose="020B0704030504040204" pitchFamily="34" charset="0"/>
              </a:rPr>
              <a:t>@</a:t>
            </a:r>
            <a:r>
              <a:rPr lang="en-US" dirty="0" err="1" smtClean="0">
                <a:latin typeface="Neo Sans Pro Medium" panose="020B0704030504040204" pitchFamily="34" charset="0"/>
              </a:rPr>
              <a:t>starless.paper</a:t>
            </a:r>
            <a:endParaRPr lang="ru-RU" dirty="0">
              <a:latin typeface="Neo Sans Pro Medium" panose="020B07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4370" y="3243760"/>
            <a:ext cx="497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Neo Sans Pro Medium" panose="020B0704030504040204" pitchFamily="34" charset="0"/>
              </a:rPr>
              <a:t>Наш интернет-магазин: </a:t>
            </a:r>
            <a:r>
              <a:rPr lang="en-US" dirty="0" smtClean="0">
                <a:latin typeface="Neo Sans Pro Medium" panose="020B0704030504040204" pitchFamily="34" charset="0"/>
              </a:rPr>
              <a:t>www.officepaper.ru</a:t>
            </a:r>
            <a:endParaRPr lang="ru-RU" dirty="0">
              <a:latin typeface="Neo Sans Pro Medium" panose="020B07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7745"/>
            <a:ext cx="9144000" cy="64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 descr="Z:\WORK\Дизайн\Презентации\Презентация\О компании\Схема рус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325" y="457200"/>
            <a:ext cx="54673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4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72008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Neo Sans Cyr Medium" panose="020B0703000000000004" pitchFamily="34" charset="0"/>
              </a:rPr>
              <a:t>ПАРТНЕРЫ</a:t>
            </a:r>
            <a:endParaRPr lang="ru-RU" sz="2400" dirty="0">
              <a:latin typeface="Neo Sans Cyr Medium" panose="020B07030000000000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440887"/>
            <a:ext cx="17940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Neo Sans Cyr" panose="020B0503000000000004" pitchFamily="34" charset="0"/>
              </a:rPr>
              <a:t>JTK (</a:t>
            </a:r>
            <a:r>
              <a:rPr lang="en-US" sz="1000" b="1" dirty="0" err="1" smtClean="0">
                <a:latin typeface="Neo Sans Cyr" panose="020B0503000000000004" pitchFamily="34" charset="0"/>
              </a:rPr>
              <a:t>Jujo</a:t>
            </a:r>
            <a:r>
              <a:rPr lang="en-US" sz="1000" b="1" dirty="0" smtClean="0">
                <a:latin typeface="Neo Sans Cyr" panose="020B0503000000000004" pitchFamily="34" charset="0"/>
              </a:rPr>
              <a:t> Thermal </a:t>
            </a:r>
            <a:r>
              <a:rPr lang="en-US" sz="1000" b="1" dirty="0" err="1" smtClean="0">
                <a:latin typeface="Neo Sans Cyr" panose="020B0503000000000004" pitchFamily="34" charset="0"/>
              </a:rPr>
              <a:t>Kauttua</a:t>
            </a:r>
            <a:r>
              <a:rPr lang="en-US" sz="1000" b="1" dirty="0" smtClean="0">
                <a:latin typeface="Neo Sans Cyr" panose="020B0503000000000004" pitchFamily="34" charset="0"/>
              </a:rPr>
              <a:t>)</a:t>
            </a:r>
          </a:p>
          <a:p>
            <a:endParaRPr lang="en-US" sz="1000" dirty="0" smtClean="0">
              <a:latin typeface="Neo Sans Cyr" panose="020B0503000000000004" pitchFamily="34" charset="0"/>
            </a:endParaRPr>
          </a:p>
          <a:p>
            <a:r>
              <a:rPr lang="en-US" sz="1000" dirty="0" smtClean="0">
                <a:latin typeface="Neo Sans Cyr" panose="020B0503000000000004" pitchFamily="34" charset="0"/>
              </a:rPr>
              <a:t>POS 40gsm, 44 gsm, 48 gsm</a:t>
            </a:r>
          </a:p>
          <a:p>
            <a:r>
              <a:rPr lang="en-US" sz="1000" dirty="0" smtClean="0">
                <a:latin typeface="Neo Sans Cyr" panose="020B0503000000000004" pitchFamily="34" charset="0"/>
              </a:rPr>
              <a:t>Label paper </a:t>
            </a:r>
          </a:p>
          <a:p>
            <a:endParaRPr lang="en-US" sz="1000" dirty="0" smtClean="0">
              <a:latin typeface="Neo Sans Cyr" panose="020B0503000000000004" pitchFamily="34" charset="0"/>
            </a:endParaRPr>
          </a:p>
          <a:p>
            <a:r>
              <a:rPr lang="en-US" sz="1000" dirty="0" smtClean="0">
                <a:latin typeface="Neo Sans Cyr" panose="020B0503000000000004" pitchFamily="34" charset="0"/>
              </a:rPr>
              <a:t>www.jujothermal.com</a:t>
            </a:r>
            <a:endParaRPr lang="ru-RU" sz="1000" dirty="0">
              <a:latin typeface="Neo Sans Cyr" panose="020B05030000000000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4715" y="3085761"/>
            <a:ext cx="20152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Neo Sans Cyr" panose="020B0503000000000004" pitchFamily="34" charset="0"/>
              </a:rPr>
              <a:t>The NAVIGATOR Company</a:t>
            </a:r>
          </a:p>
          <a:p>
            <a:endParaRPr lang="en-US" sz="1000" dirty="0" smtClean="0">
              <a:latin typeface="Neo Sans Cyr" panose="020B0503000000000004" pitchFamily="34" charset="0"/>
            </a:endParaRPr>
          </a:p>
          <a:p>
            <a:r>
              <a:rPr lang="en-US" sz="1000" dirty="0" smtClean="0">
                <a:latin typeface="Neo Sans Cyr" panose="020B0503000000000004" pitchFamily="34" charset="0"/>
              </a:rPr>
              <a:t>www.thenavigatorcompany.com</a:t>
            </a:r>
            <a:endParaRPr lang="ru-RU" sz="1000" dirty="0">
              <a:latin typeface="Neo Sans Cyr" panose="020B050300000000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1693257"/>
            <a:ext cx="1335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Neo Sans Cyr" panose="020B0503000000000004" pitchFamily="34" charset="0"/>
              </a:rPr>
              <a:t>StoraEnso</a:t>
            </a:r>
            <a:endParaRPr lang="en-US" sz="1000" b="1" dirty="0" smtClean="0">
              <a:latin typeface="Neo Sans Cyr" panose="020B0503000000000004" pitchFamily="34" charset="0"/>
            </a:endParaRPr>
          </a:p>
          <a:p>
            <a:endParaRPr lang="en-US" sz="1000" dirty="0" smtClean="0">
              <a:latin typeface="Neo Sans Cyr" panose="020B0503000000000004" pitchFamily="34" charset="0"/>
            </a:endParaRPr>
          </a:p>
          <a:p>
            <a:r>
              <a:rPr lang="en-US" sz="1000" dirty="0" smtClean="0">
                <a:latin typeface="Neo Sans Cyr" panose="020B0503000000000004" pitchFamily="34" charset="0"/>
              </a:rPr>
              <a:t>www.storaenso.com</a:t>
            </a:r>
            <a:endParaRPr lang="ru-RU" sz="1000" dirty="0">
              <a:latin typeface="Neo Sans Cyr" panose="020B050300000000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2850" y="1556792"/>
            <a:ext cx="21355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Neo Sans Cyr" panose="020B0503000000000004" pitchFamily="34" charset="0"/>
              </a:rPr>
              <a:t>Mitsubishi Paper Mills</a:t>
            </a:r>
          </a:p>
          <a:p>
            <a:endParaRPr lang="en-US" sz="1000" b="1" dirty="0" smtClean="0">
              <a:latin typeface="Neo Sans Cyr" panose="020B0503000000000004" pitchFamily="34" charset="0"/>
            </a:endParaRPr>
          </a:p>
          <a:p>
            <a:r>
              <a:rPr lang="ru-RU" sz="1000" dirty="0" smtClean="0">
                <a:latin typeface="Neo Sans Cyr" panose="020B0503000000000004" pitchFamily="34" charset="0"/>
              </a:rPr>
              <a:t>Бумага для </a:t>
            </a:r>
            <a:r>
              <a:rPr lang="ru-RU" sz="1000" dirty="0" err="1" smtClean="0">
                <a:latin typeface="Neo Sans Cyr" panose="020B0503000000000004" pitchFamily="34" charset="0"/>
              </a:rPr>
              <a:t>плоттерных</a:t>
            </a:r>
            <a:r>
              <a:rPr lang="ru-RU" sz="1000" dirty="0" smtClean="0">
                <a:latin typeface="Neo Sans Cyr" panose="020B0503000000000004" pitchFamily="34" charset="0"/>
              </a:rPr>
              <a:t> рулонов</a:t>
            </a:r>
            <a:endParaRPr lang="en-US" sz="1000" dirty="0" smtClean="0">
              <a:latin typeface="Neo Sans Cyr" panose="020B0503000000000004" pitchFamily="34" charset="0"/>
            </a:endParaRPr>
          </a:p>
          <a:p>
            <a:endParaRPr lang="en-US" sz="1000" dirty="0" smtClean="0">
              <a:latin typeface="Neo Sans Cyr" panose="020B0503000000000004" pitchFamily="34" charset="0"/>
            </a:endParaRPr>
          </a:p>
          <a:p>
            <a:r>
              <a:rPr lang="en-US" sz="1000" dirty="0" smtClean="0">
                <a:latin typeface="Neo Sans Cyr" panose="020B0503000000000004" pitchFamily="34" charset="0"/>
              </a:rPr>
              <a:t>www.mitsubishi-paper.com</a:t>
            </a:r>
            <a:endParaRPr lang="ru-RU" sz="1000" dirty="0">
              <a:latin typeface="Neo Sans Cyr" panose="020B050300000000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850" y="3031494"/>
            <a:ext cx="23294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 smtClean="0">
                <a:latin typeface="Neo Sans Cyr" panose="020B0503000000000004" pitchFamily="34" charset="0"/>
              </a:rPr>
              <a:t>Монди</a:t>
            </a:r>
            <a:r>
              <a:rPr lang="ru-RU" sz="1000" b="1" dirty="0" smtClean="0">
                <a:latin typeface="Neo Sans Cyr" panose="020B0503000000000004" pitchFamily="34" charset="0"/>
              </a:rPr>
              <a:t> Сыктывкарский ЛПК (Россия)</a:t>
            </a:r>
          </a:p>
          <a:p>
            <a:endParaRPr lang="ru-RU" sz="1000" dirty="0" smtClean="0">
              <a:latin typeface="Neo Sans Cyr" panose="020B0503000000000004" pitchFamily="34" charset="0"/>
            </a:endParaRPr>
          </a:p>
          <a:p>
            <a:r>
              <a:rPr lang="ru-RU" sz="1000" dirty="0" smtClean="0">
                <a:latin typeface="Neo Sans Cyr" panose="020B0503000000000004" pitchFamily="34" charset="0"/>
              </a:rPr>
              <a:t>www.mondigroup.com</a:t>
            </a:r>
            <a:endParaRPr lang="ru-RU" sz="1000" dirty="0">
              <a:latin typeface="Neo Sans Cyr" panose="020B05030000000000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2850" y="4581128"/>
            <a:ext cx="11833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Neo Sans Cyr" panose="020B0503000000000004" pitchFamily="34" charset="0"/>
              </a:rPr>
              <a:t>Группа "Илим"</a:t>
            </a:r>
          </a:p>
          <a:p>
            <a:endParaRPr lang="ru-RU" sz="1000" b="1" dirty="0" smtClean="0">
              <a:latin typeface="Neo Sans Cyr" panose="020B0503000000000004" pitchFamily="34" charset="0"/>
            </a:endParaRPr>
          </a:p>
          <a:p>
            <a:r>
              <a:rPr lang="en-US" sz="1000" dirty="0" smtClean="0">
                <a:latin typeface="Neo Sans Cyr" panose="020B0503000000000004" pitchFamily="34" charset="0"/>
              </a:rPr>
              <a:t>www.ilimgroup.ru</a:t>
            </a:r>
            <a:endParaRPr lang="ru-RU" sz="1000" dirty="0">
              <a:latin typeface="Neo Sans Cyr" panose="020B0503000000000004" pitchFamily="34" charset="0"/>
            </a:endParaRPr>
          </a:p>
        </p:txBody>
      </p:sp>
      <p:pic>
        <p:nvPicPr>
          <p:cNvPr id="12294" name="Picture 6" descr="Z:\WORK\Дизайн\Презентации\Презентация\О компании\поставщики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616" y="1268760"/>
            <a:ext cx="1527176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Z:\WORK\Дизайн\Презентации\Презентация\О компании\поставщики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369" y="1221705"/>
            <a:ext cx="1520826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0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332656"/>
            <a:ext cx="5626968" cy="57935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Прямые контракты с ведущими Российскими и Европейскими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производителями бумаги</a:t>
            </a:r>
            <a:r>
              <a:rPr lang="en-US" sz="1400" dirty="0" smtClean="0">
                <a:latin typeface="Neo Sans Cyr" panose="020B0503000000000004" pitchFamily="34" charset="0"/>
              </a:rPr>
              <a:t>:</a:t>
            </a:r>
          </a:p>
          <a:p>
            <a:r>
              <a:rPr lang="en-US" sz="1400" dirty="0" smtClean="0">
                <a:latin typeface="Neo Sans Cyr" panose="020B0503000000000004" pitchFamily="34" charset="0"/>
              </a:rPr>
              <a:t>JTK-Nippon (Finland, Japan), </a:t>
            </a:r>
          </a:p>
          <a:p>
            <a:r>
              <a:rPr lang="en-US" sz="1400" dirty="0" smtClean="0">
                <a:latin typeface="Neo Sans Cyr" panose="020B0503000000000004" pitchFamily="34" charset="0"/>
              </a:rPr>
              <a:t>Mitsubishi Paper Mills (Germany, Japan), </a:t>
            </a:r>
          </a:p>
          <a:p>
            <a:r>
              <a:rPr lang="en-US" sz="1400" dirty="0" err="1" smtClean="0">
                <a:latin typeface="Neo Sans Cyr" panose="020B0503000000000004" pitchFamily="34" charset="0"/>
              </a:rPr>
              <a:t>Stora</a:t>
            </a:r>
            <a:r>
              <a:rPr lang="en-US" sz="1400" dirty="0" smtClean="0">
                <a:latin typeface="Neo Sans Cyr" panose="020B0503000000000004" pitchFamily="34" charset="0"/>
              </a:rPr>
              <a:t> Enso (Finland, Sweden), </a:t>
            </a:r>
          </a:p>
          <a:p>
            <a:r>
              <a:rPr lang="en-US" sz="1400" dirty="0" smtClean="0">
                <a:latin typeface="Neo Sans Cyr" panose="020B0503000000000004" pitchFamily="34" charset="0"/>
              </a:rPr>
              <a:t>The Navigator Company (Portugal), </a:t>
            </a:r>
          </a:p>
          <a:p>
            <a:r>
              <a:rPr lang="en-US" sz="1400" dirty="0" err="1" smtClean="0">
                <a:latin typeface="Neo Sans Cyr" panose="020B0503000000000004" pitchFamily="34" charset="0"/>
              </a:rPr>
              <a:t>Ilim</a:t>
            </a:r>
            <a:r>
              <a:rPr lang="en-US" sz="1400" dirty="0" smtClean="0">
                <a:latin typeface="Neo Sans Cyr" panose="020B0503000000000004" pitchFamily="34" charset="0"/>
              </a:rPr>
              <a:t> Group (Russia, USA International paper), </a:t>
            </a:r>
          </a:p>
          <a:p>
            <a:r>
              <a:rPr lang="en-US" sz="1400" dirty="0" smtClean="0">
                <a:latin typeface="Neo Sans Cyr" panose="020B0503000000000004" pitchFamily="34" charset="0"/>
              </a:rPr>
              <a:t>UPM, </a:t>
            </a:r>
          </a:p>
          <a:p>
            <a:r>
              <a:rPr lang="en-US" sz="1400" dirty="0" smtClean="0">
                <a:latin typeface="Neo Sans Cyr" panose="020B0503000000000004" pitchFamily="34" charset="0"/>
              </a:rPr>
              <a:t>MONDI (UK). </a:t>
            </a:r>
          </a:p>
          <a:p>
            <a:pPr marL="0" indent="0">
              <a:buNone/>
            </a:pP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Более </a:t>
            </a:r>
            <a:r>
              <a:rPr lang="ru-RU" sz="1400" dirty="0" smtClean="0">
                <a:latin typeface="Neo Sans Cyr" panose="020B0503000000000004" pitchFamily="34" charset="0"/>
              </a:rPr>
              <a:t>1800 </a:t>
            </a:r>
            <a:r>
              <a:rPr lang="ru-RU" sz="1400" dirty="0">
                <a:latin typeface="Neo Sans Cyr" panose="020B0503000000000004" pitchFamily="34" charset="0"/>
              </a:rPr>
              <a:t>тонн бумаги в месяц</a:t>
            </a:r>
            <a:r>
              <a:rPr lang="ru-RU" sz="1400" dirty="0" smtClean="0">
                <a:latin typeface="Neo Sans Cyr" panose="020B0503000000000004" pitchFamily="34" charset="0"/>
              </a:rPr>
              <a:t>.</a:t>
            </a:r>
          </a:p>
          <a:p>
            <a:pPr marL="0" indent="0">
              <a:buNone/>
            </a:pP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Высокотехнологичное импортное оборудование позволяет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изготавливать качественную </a:t>
            </a:r>
            <a:r>
              <a:rPr lang="ru-RU" sz="1400" dirty="0" smtClean="0">
                <a:latin typeface="Neo Sans Cyr" panose="020B0503000000000004" pitchFamily="34" charset="0"/>
              </a:rPr>
              <a:t>продукцию. Общий </a:t>
            </a:r>
            <a:r>
              <a:rPr lang="ru-RU" sz="1400" dirty="0">
                <a:latin typeface="Neo Sans Cyr" panose="020B0503000000000004" pitchFamily="34" charset="0"/>
              </a:rPr>
              <a:t>объем готовой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продукции составляет более </a:t>
            </a:r>
            <a:r>
              <a:rPr lang="ru-RU" sz="1400" dirty="0" smtClean="0">
                <a:latin typeface="Neo Sans Cyr" panose="020B0503000000000004" pitchFamily="34" charset="0"/>
              </a:rPr>
              <a:t>21 600 </a:t>
            </a:r>
            <a:r>
              <a:rPr lang="ru-RU" sz="1400" dirty="0">
                <a:latin typeface="Neo Sans Cyr" panose="020B0503000000000004" pitchFamily="34" charset="0"/>
              </a:rPr>
              <a:t>тонн в год.  Наша компания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имеет единственную машину полного цикла в РФ для производства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этикеток. Постоянно растущий объем изготовления самоклеящихся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материалов более  </a:t>
            </a:r>
            <a:r>
              <a:rPr lang="ru-RU" sz="1400" dirty="0" smtClean="0">
                <a:latin typeface="Neo Sans Cyr" panose="020B0503000000000004" pitchFamily="34" charset="0"/>
              </a:rPr>
              <a:t>25 </a:t>
            </a:r>
            <a:r>
              <a:rPr lang="ru-RU" sz="1400" dirty="0">
                <a:latin typeface="Neo Sans Cyr" panose="020B0503000000000004" pitchFamily="34" charset="0"/>
              </a:rPr>
              <a:t>000 000 м2 в год.</a:t>
            </a: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Производственные и складские помещения более 7000 </a:t>
            </a:r>
            <a:r>
              <a:rPr lang="ru-RU" sz="1400" dirty="0" err="1">
                <a:latin typeface="Neo Sans Cyr" panose="020B0503000000000004" pitchFamily="34" charset="0"/>
              </a:rPr>
              <a:t>кв.м</a:t>
            </a:r>
            <a:r>
              <a:rPr lang="ru-RU" sz="1400" dirty="0">
                <a:latin typeface="Neo Sans Cyr" panose="020B0503000000000004" pitchFamily="34" charset="0"/>
              </a:rPr>
              <a:t>., 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5-этажный </a:t>
            </a:r>
            <a:r>
              <a:rPr lang="ru-RU" sz="1400" dirty="0">
                <a:latin typeface="Neo Sans Cyr" panose="020B0503000000000004" pitchFamily="34" charset="0"/>
              </a:rPr>
              <a:t>стеллажный склад оснащен компьютеризированной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базой данных готовой продукции. Соблюдаются все условия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хранения бумажной продукции.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73361"/>
            <a:ext cx="91440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79494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eo Sans Cyr" panose="020B0503000000000004" pitchFamily="34" charset="0"/>
              </a:rPr>
              <a:t>1998-2003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Neo Sans Cyr" panose="020B0503000000000004" pitchFamily="34" charset="0"/>
              </a:rPr>
              <a:t>7 </a:t>
            </a:r>
            <a:r>
              <a:rPr lang="ru-RU" dirty="0" smtClean="0">
                <a:latin typeface="Neo Sans Cyr" panose="020B0503000000000004" pitchFamily="34" charset="0"/>
              </a:rPr>
              <a:t>полуавтоматических </a:t>
            </a:r>
            <a:r>
              <a:rPr lang="ru-RU" dirty="0" err="1" smtClean="0">
                <a:latin typeface="Neo Sans Cyr" panose="020B0503000000000004" pitchFamily="34" charset="0"/>
              </a:rPr>
              <a:t>бобинорезательных</a:t>
            </a:r>
            <a:r>
              <a:rPr lang="ru-RU" dirty="0" smtClean="0">
                <a:latin typeface="Neo Sans Cyr" panose="020B0503000000000004" pitchFamily="34" charset="0"/>
              </a:rPr>
              <a:t> машин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Neo Sans Cyr" panose="020B0503000000000004" pitchFamily="34" charset="0"/>
              </a:rPr>
              <a:t>1 </a:t>
            </a:r>
            <a:r>
              <a:rPr lang="ru-RU" dirty="0" smtClean="0">
                <a:latin typeface="Neo Sans Cyr" panose="020B0503000000000004" pitchFamily="34" charset="0"/>
              </a:rPr>
              <a:t>машина для </a:t>
            </a:r>
            <a:r>
              <a:rPr lang="ru-RU" dirty="0">
                <a:latin typeface="Neo Sans Cyr" panose="020B0503000000000004" pitchFamily="34" charset="0"/>
              </a:rPr>
              <a:t>производства бумаги в стопе</a:t>
            </a:r>
          </a:p>
          <a:p>
            <a:endParaRPr lang="en-US" b="1" dirty="0" smtClean="0">
              <a:latin typeface="Neo Sans Cyr" panose="020B0503000000000004" pitchFamily="34" charset="0"/>
            </a:endParaRPr>
          </a:p>
          <a:p>
            <a:r>
              <a:rPr lang="en-US" b="1" dirty="0" smtClean="0">
                <a:latin typeface="Neo Sans Cyr" panose="020B0503000000000004" pitchFamily="34" charset="0"/>
              </a:rPr>
              <a:t>2012-20</a:t>
            </a:r>
            <a:r>
              <a:rPr lang="ru-RU" b="1" dirty="0" smtClean="0">
                <a:latin typeface="Neo Sans Cyr" panose="020B0503000000000004" pitchFamily="34" charset="0"/>
              </a:rPr>
              <a:t>20</a:t>
            </a:r>
            <a:r>
              <a:rPr lang="en-US" b="1" dirty="0" smtClean="0">
                <a:latin typeface="Neo Sans Cyr" panose="020B0503000000000004" pitchFamily="34" charset="0"/>
              </a:rPr>
              <a:t> </a:t>
            </a:r>
            <a:endParaRPr lang="ru-RU" b="1" dirty="0">
              <a:latin typeface="Neo Sans Cyr" panose="020B050300000000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Neo Sans Cyr" panose="020B0503000000000004" pitchFamily="34" charset="0"/>
              </a:rPr>
              <a:t>Оборудование полного цикла для склейки самоклеящегося материала </a:t>
            </a:r>
            <a:endParaRPr lang="ru-RU" dirty="0" smtClean="0">
              <a:latin typeface="Neo Sans Cyr" panose="020B0503000000000004" pitchFamily="34" charset="0"/>
            </a:endParaRPr>
          </a:p>
          <a:p>
            <a:r>
              <a:rPr lang="ru-RU" dirty="0" smtClean="0">
                <a:latin typeface="Neo Sans Cyr" panose="020B0503000000000004" pitchFamily="34" charset="0"/>
              </a:rPr>
              <a:t>для </a:t>
            </a:r>
            <a:r>
              <a:rPr lang="ru-RU" dirty="0">
                <a:latin typeface="Neo Sans Cyr" panose="020B0503000000000004" pitchFamily="34" charset="0"/>
              </a:rPr>
              <a:t>этикеток </a:t>
            </a:r>
            <a:endParaRPr lang="ru-RU" dirty="0" smtClean="0">
              <a:latin typeface="Neo Sans Cyr" panose="020B050300000000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Neo Sans Cyr" panose="020B0503000000000004" pitchFamily="34" charset="0"/>
              </a:rPr>
              <a:t>Оборудование для </a:t>
            </a:r>
            <a:r>
              <a:rPr lang="ru-RU" dirty="0">
                <a:latin typeface="Neo Sans Cyr" panose="020B0503000000000004" pitchFamily="34" charset="0"/>
              </a:rPr>
              <a:t>нанесения препринта и вырубки </a:t>
            </a:r>
            <a:r>
              <a:rPr lang="ru-RU" dirty="0" smtClean="0">
                <a:latin typeface="Neo Sans Cyr" panose="020B0503000000000004" pitchFamily="34" charset="0"/>
              </a:rPr>
              <a:t>этикетки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Neo Sans Cyr" panose="020B0503000000000004" pitchFamily="34" charset="0"/>
              </a:rPr>
              <a:t>Автоматическая </a:t>
            </a:r>
            <a:r>
              <a:rPr lang="ru-RU" dirty="0">
                <a:latin typeface="Neo Sans Cyr" panose="020B0503000000000004" pitchFamily="34" charset="0"/>
              </a:rPr>
              <a:t>вырубная машина </a:t>
            </a:r>
            <a:endParaRPr lang="ru-RU" dirty="0" smtClean="0">
              <a:latin typeface="Neo Sans Cyr" panose="020B050300000000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Neo Sans Cyr" panose="020B0503000000000004" pitchFamily="34" charset="0"/>
              </a:rPr>
              <a:t>Полностью автоматический станок для производства ещё большего </a:t>
            </a:r>
            <a:endParaRPr lang="ru-RU" dirty="0" smtClean="0">
              <a:latin typeface="Neo Sans Cyr" panose="020B0503000000000004" pitchFamily="34" charset="0"/>
            </a:endParaRPr>
          </a:p>
          <a:p>
            <a:r>
              <a:rPr lang="ru-RU" dirty="0" smtClean="0">
                <a:latin typeface="Neo Sans Cyr" panose="020B0503000000000004" pitchFamily="34" charset="0"/>
              </a:rPr>
              <a:t>объема </a:t>
            </a:r>
            <a:r>
              <a:rPr lang="ru-RU" dirty="0">
                <a:latin typeface="Neo Sans Cyr" panose="020B0503000000000004" pitchFamily="34" charset="0"/>
              </a:rPr>
              <a:t>роликов для кассовых аппаратов.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Neo Sans Cyr" panose="020B0503000000000004" pitchFamily="34" charset="0"/>
              </a:rPr>
              <a:t>4 упаковочные </a:t>
            </a:r>
            <a:r>
              <a:rPr lang="ru-RU" dirty="0">
                <a:latin typeface="Neo Sans Cyr" panose="020B0503000000000004" pitchFamily="34" charset="0"/>
              </a:rPr>
              <a:t>линии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2708" y="620688"/>
            <a:ext cx="562696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Neo Sans Cyr Medium" panose="020B0703000000000004" pitchFamily="34" charset="0"/>
              </a:rPr>
              <a:t>Наше оборудование</a:t>
            </a:r>
            <a:r>
              <a:rPr lang="en-US" sz="2400" dirty="0" smtClean="0">
                <a:latin typeface="Neo Sans Cyr Medium" panose="020B0703000000000004" pitchFamily="34" charset="0"/>
              </a:rPr>
              <a:t>:</a:t>
            </a:r>
            <a:endParaRPr lang="ru-RU" sz="2400" dirty="0" smtClean="0">
              <a:latin typeface="Neo Sans Cyr Medium" panose="020B070300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0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14" y="408100"/>
            <a:ext cx="3155106" cy="24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5"/>
            <a:ext cx="36724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3212976"/>
            <a:ext cx="2160240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ЧЕКОВАЯ ЛЕНТА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офсетная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термочувствительная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с перфорацией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с печатью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- лента </a:t>
            </a:r>
            <a:r>
              <a:rPr lang="ru-RU" sz="1400" dirty="0">
                <a:latin typeface="Neo Sans Cyr" panose="020B0503000000000004" pitchFamily="34" charset="0"/>
              </a:rPr>
              <a:t>из </a:t>
            </a:r>
            <a:r>
              <a:rPr lang="ru-RU" sz="1400" dirty="0" smtClean="0">
                <a:latin typeface="Neo Sans Cyr" panose="020B0503000000000004" pitchFamily="34" charset="0"/>
              </a:rPr>
              <a:t>пленки</a:t>
            </a:r>
          </a:p>
          <a:p>
            <a:pPr marL="0" indent="0">
              <a:buNone/>
            </a:pP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САМОКЛЕЯЩИЕСЯ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ТЕРМОЭТИКЕТКИ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топ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эко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</a:t>
            </a:r>
            <a:r>
              <a:rPr lang="ru-RU" sz="1400" dirty="0" err="1">
                <a:latin typeface="Neo Sans Cyr" panose="020B0503000000000004" pitchFamily="34" charset="0"/>
              </a:rPr>
              <a:t>термотрансферные</a:t>
            </a: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с препринтом (с печатью)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- </a:t>
            </a:r>
            <a:r>
              <a:rPr lang="ru-RU" sz="1400" dirty="0" err="1" smtClean="0">
                <a:latin typeface="Neo Sans Cyr" panose="020B0503000000000004" pitchFamily="34" charset="0"/>
              </a:rPr>
              <a:t>термопленка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ФАКСИМИЛЬНЫЕ РУЛОНЫ</a:t>
            </a:r>
            <a:endParaRPr lang="ru-RU" sz="1400" dirty="0">
              <a:latin typeface="Neo Sans Cyr" panose="020B05030000000000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852936"/>
            <a:ext cx="345638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Neo Sans Cyr" panose="020B0503000000000004" pitchFamily="34" charset="0"/>
              </a:rPr>
              <a:t>АССОРТИМЕНТ ПОСТАВЛЯЕМОЙ ПРОДУКЦИИ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47864" y="3212183"/>
            <a:ext cx="2160240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БАНКОМАТНАЯ ЛЕНТА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с печатью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для </a:t>
            </a:r>
            <a:r>
              <a:rPr lang="ru-RU" sz="1400" dirty="0" err="1">
                <a:latin typeface="Neo Sans Cyr" panose="020B0503000000000004" pitchFamily="34" charset="0"/>
              </a:rPr>
              <a:t>паркоматов</a:t>
            </a:r>
            <a:r>
              <a:rPr lang="ru-RU" sz="1400" dirty="0">
                <a:latin typeface="Neo Sans Cyr" panose="020B05030000000000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- для </a:t>
            </a:r>
            <a:r>
              <a:rPr lang="ru-RU" sz="1400" dirty="0">
                <a:latin typeface="Neo Sans Cyr" panose="020B0503000000000004" pitchFamily="34" charset="0"/>
              </a:rPr>
              <a:t>электронных </a:t>
            </a:r>
            <a:r>
              <a:rPr lang="ru-RU" sz="1400" dirty="0" smtClean="0">
                <a:latin typeface="Neo Sans Cyr" panose="020B0503000000000004" pitchFamily="34" charset="0"/>
              </a:rPr>
              <a:t>очередей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- для терминалов</a:t>
            </a:r>
          </a:p>
          <a:p>
            <a:pPr marL="0" indent="0">
              <a:buNone/>
            </a:pP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ФОРМАТНАЯ БУМАГА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офисная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писчая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А4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- А3</a:t>
            </a:r>
          </a:p>
          <a:p>
            <a:pPr marL="0" indent="0">
              <a:buNone/>
            </a:pP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БУМАГА В СТОПЕ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перфорированная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самокопировальная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84168" y="3194217"/>
            <a:ext cx="2520279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Neo Sans Cyr" panose="020B0503000000000004" pitchFamily="34" charset="0"/>
              </a:rPr>
              <a:t>POS-</a:t>
            </a:r>
            <a:r>
              <a:rPr lang="ru-RU" sz="1400" dirty="0">
                <a:latin typeface="Neo Sans Cyr" panose="020B0503000000000004" pitchFamily="34" charset="0"/>
              </a:rPr>
              <a:t>МАТЕРИАЛЫ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</a:t>
            </a:r>
            <a:r>
              <a:rPr lang="ru-RU" sz="1400" dirty="0" err="1">
                <a:latin typeface="Neo Sans Cyr" panose="020B0503000000000004" pitchFamily="34" charset="0"/>
              </a:rPr>
              <a:t>термоценники</a:t>
            </a: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- </a:t>
            </a:r>
            <a:r>
              <a:rPr lang="ru-RU" sz="1400" dirty="0" err="1" smtClean="0">
                <a:latin typeface="Neo Sans Cyr" panose="020B0503000000000004" pitchFamily="34" charset="0"/>
              </a:rPr>
              <a:t>шелфтокеры</a:t>
            </a: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ПРИНТЕРНЫЕ РУЛОНЫ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без перфорации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- с перфорацией</a:t>
            </a:r>
          </a:p>
          <a:p>
            <a:pPr marL="0" indent="0">
              <a:buNone/>
            </a:pPr>
            <a:endParaRPr lang="en-US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ПЛОТТЕРНЫЕ РУЛОНЫ 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с покрытием</a:t>
            </a: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- без покрытия</a:t>
            </a:r>
          </a:p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Neo Sans Cyr" panose="020B0503000000000004" pitchFamily="34" charset="0"/>
              </a:rPr>
              <a:t>БУМАГА </a:t>
            </a:r>
            <a:r>
              <a:rPr lang="ru-RU" sz="1400" dirty="0">
                <a:latin typeface="Neo Sans Cyr" panose="020B0503000000000004" pitchFamily="34" charset="0"/>
              </a:rPr>
              <a:t>В РОЛЯХ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термобумага</a:t>
            </a: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</a:t>
            </a:r>
            <a:r>
              <a:rPr lang="ru-RU" sz="1400" dirty="0" err="1">
                <a:latin typeface="Neo Sans Cyr" panose="020B0503000000000004" pitchFamily="34" charset="0"/>
              </a:rPr>
              <a:t>термокартон</a:t>
            </a:r>
            <a:endParaRPr lang="ru-RU" sz="1400" dirty="0">
              <a:latin typeface="Neo Sans Cyr" panose="020B05030000000000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Neo Sans Cyr" panose="020B0503000000000004" pitchFamily="34" charset="0"/>
              </a:rPr>
              <a:t>- самоклеящаяся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Рулоны для оргтехники – факсов, принтеров, плоттеров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</p:txBody>
      </p:sp>
      <p:pic>
        <p:nvPicPr>
          <p:cNvPr id="2050" name="Picture 2" descr="Z:\WORK\PHOTO\продукция и групповой снимок сотрудников\45663 рулон для принтера с перф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42194"/>
            <a:ext cx="3374543" cy="20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WORK\PHOTO\продукция и групповой снимок сотрудников\32692 рулон для принтер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42194"/>
            <a:ext cx="3384376" cy="21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WORK\PHOTO\продукция и групповой снимок сотрудников\34097 рулон для плоттер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776" y="3717032"/>
            <a:ext cx="4233054" cy="18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809" y="3273247"/>
            <a:ext cx="382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Рулон для принтера без перфорации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28287" y="3273247"/>
            <a:ext cx="36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Рулон для принтера с перфорацией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526" y="5723964"/>
            <a:ext cx="19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Рулоны для факса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56880" y="5733256"/>
            <a:ext cx="23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Рулоны для плоттеров</a:t>
            </a:r>
            <a:endParaRPr lang="ru-RU" dirty="0"/>
          </a:p>
        </p:txBody>
      </p:sp>
      <p:pic>
        <p:nvPicPr>
          <p:cNvPr id="2054" name="Picture 6" descr="Z:\WORK\PHOTO\продукция и групповой снимок сотрудников\факс Акзент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2407331" cy="10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WORK\PHOTO\продукция и групповой снимок сотрудников\факс старлесс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14" y="4571252"/>
            <a:ext cx="2762898" cy="10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802" y="404664"/>
            <a:ext cx="58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Neo Sans Cyr" panose="020B0503000000000004" pitchFamily="34" charset="0"/>
              </a:rPr>
              <a:t>Форматная бумага</a:t>
            </a:r>
            <a:endParaRPr lang="ru-RU" b="1" dirty="0">
              <a:latin typeface="Neo Sans Cyr" panose="020B05030000000000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309320"/>
            <a:ext cx="32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PAPER PRODUCTS FOR BUSINESS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Neo Sans Cyr" panose="020B0503000000000004" pitchFamily="34" charset="0"/>
            </a:endParaRPr>
          </a:p>
          <a:p>
            <a:pPr marL="0" indent="0">
              <a:buNone/>
            </a:pPr>
            <a:endParaRPr lang="ru-RU" sz="1400" dirty="0">
              <a:latin typeface="Neo Sans Cyr" panose="020B050300000000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507" y="3131644"/>
            <a:ext cx="289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Форматная бумага класса 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2993145"/>
            <a:ext cx="329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Писчая бумага с возможностью</a:t>
            </a:r>
          </a:p>
          <a:p>
            <a:pPr algn="ctr"/>
            <a:r>
              <a:rPr lang="ru-RU" dirty="0" smtClean="0"/>
              <a:t>печати в принтере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16979" y="5802426"/>
            <a:ext cx="303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Форматная бумага класса </a:t>
            </a:r>
            <a:r>
              <a:rPr lang="en-US" dirty="0"/>
              <a:t>B+</a:t>
            </a:r>
            <a:endParaRPr lang="ru-RU" dirty="0"/>
          </a:p>
          <a:p>
            <a:r>
              <a:rPr lang="ru-RU" dirty="0"/>
              <a:t>Марка А (ГОСТ Р 57641-2017)</a:t>
            </a:r>
          </a:p>
        </p:txBody>
      </p:sp>
      <p:pic>
        <p:nvPicPr>
          <p:cNvPr id="3074" name="Picture 2" descr="Z:\WORK\PHOTO\продукция и групповой снимок сотрудников\Globulus A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802" y="903311"/>
            <a:ext cx="1353022" cy="20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WORK\PHOTO\продукция и групповой снимок сотрудников\VOTOCOPY A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802" y="3716657"/>
            <a:ext cx="1367952" cy="20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WORK\PHOTO\продукция и групповой снимок сотрудников\IPE 65 A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03311"/>
            <a:ext cx="1436176" cy="21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2189</Words>
  <Application>Microsoft Office PowerPoint</Application>
  <PresentationFormat>Экран (4:3)</PresentationFormat>
  <Paragraphs>356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О КОМПАНИИ</vt:lpstr>
      <vt:lpstr>Презентация PowerPoint</vt:lpstr>
      <vt:lpstr>ПАРТНЕРЫ</vt:lpstr>
      <vt:lpstr>Презентация PowerPoint</vt:lpstr>
      <vt:lpstr>Наше оборудование:</vt:lpstr>
      <vt:lpstr>Презентация PowerPoint</vt:lpstr>
      <vt:lpstr>Презентация PowerPoint</vt:lpstr>
      <vt:lpstr>Презентация PowerPoint</vt:lpstr>
      <vt:lpstr>ПРОЦЕНТНОЕ СООТНОШЕНИЕ АССОРТИМЕНТА КОМПАНИИ ПО ОСНОВНЫМ ПРОДУКТАМ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Mellifera для этикетки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Макарова Мария Федотовна</dc:creator>
  <cp:lastModifiedBy>Макарова Мария Федотовна</cp:lastModifiedBy>
  <cp:revision>131</cp:revision>
  <dcterms:created xsi:type="dcterms:W3CDTF">2019-11-19T07:49:31Z</dcterms:created>
  <dcterms:modified xsi:type="dcterms:W3CDTF">2021-02-25T06:19:57Z</dcterms:modified>
</cp:coreProperties>
</file>