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56" r:id="rId2"/>
    <p:sldId id="257" r:id="rId3"/>
    <p:sldId id="294" r:id="rId4"/>
    <p:sldId id="259" r:id="rId5"/>
    <p:sldId id="295" r:id="rId6"/>
    <p:sldId id="296" r:id="rId7"/>
    <p:sldId id="260" r:id="rId8"/>
    <p:sldId id="261" r:id="rId9"/>
    <p:sldId id="262" r:id="rId10"/>
    <p:sldId id="297" r:id="rId11"/>
    <p:sldId id="272" r:id="rId12"/>
    <p:sldId id="275" r:id="rId13"/>
    <p:sldId id="263" r:id="rId14"/>
    <p:sldId id="273" r:id="rId15"/>
    <p:sldId id="276" r:id="rId16"/>
    <p:sldId id="277" r:id="rId17"/>
    <p:sldId id="278" r:id="rId18"/>
    <p:sldId id="279" r:id="rId19"/>
    <p:sldId id="280" r:id="rId20"/>
    <p:sldId id="282" r:id="rId21"/>
    <p:sldId id="283" r:id="rId22"/>
    <p:sldId id="284" r:id="rId23"/>
    <p:sldId id="285" r:id="rId24"/>
    <p:sldId id="286" r:id="rId25"/>
    <p:sldId id="287" r:id="rId26"/>
    <p:sldId id="288" r:id="rId27"/>
    <p:sldId id="289" r:id="rId28"/>
    <p:sldId id="291" r:id="rId29"/>
    <p:sldId id="292" r:id="rId30"/>
    <p:sldId id="293" r:id="rId31"/>
    <p:sldId id="268" r:id="rId32"/>
    <p:sldId id="281" r:id="rId33"/>
    <p:sldId id="271" r:id="rId34"/>
  </p:sldIdLst>
  <p:sldSz cx="9144000" cy="6858000" type="screen4x3"/>
  <p:notesSz cx="9144000" cy="6858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Сергей Панов" initials="СП" lastIdx="8" clrIdx="0">
    <p:extLst>
      <p:ext uri="{19B8F6BF-5375-455C-9EA6-DF929625EA0E}">
        <p15:presenceInfo xmlns:p15="http://schemas.microsoft.com/office/powerpoint/2012/main" userId="Сергей Панов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717"/>
    <p:restoredTop sz="94731"/>
  </p:normalViewPr>
  <p:slideViewPr>
    <p:cSldViewPr>
      <p:cViewPr varScale="1">
        <p:scale>
          <a:sx n="109" d="100"/>
          <a:sy n="109" d="100"/>
        </p:scale>
        <p:origin x="1296" y="10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5.wmf"/><Relationship Id="rId1" Type="http://schemas.openxmlformats.org/officeDocument/2006/relationships/image" Target="../media/image3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FB3873-3EAC-4BE0-91E5-14D0572C5610}" type="datetimeFigureOut">
              <a:rPr lang="ru-RU" smtClean="0"/>
              <a:t>14.02.2020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A88924-73C2-40B9-A292-0DA794B324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76766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BF4F40F-6FC3-4CB0-B0AF-6C053AFB9DDC}" type="slidenum">
              <a:rPr lang="ru-RU" altLang="ru-RU"/>
              <a:pPr/>
              <a:t>3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671932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EFC5106-9E0F-41A1-A81E-C007BEC6F0E3}" type="slidenum">
              <a:rPr lang="ru-RU" altLang="ru-RU"/>
              <a:pPr/>
              <a:t>28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406554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7AB8A8F-5704-42F7-881E-F86D2846869D}" type="slidenum">
              <a:rPr lang="ru-RU" altLang="ru-RU"/>
              <a:pPr/>
              <a:t>29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292893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62D36DE-3D3A-4447-8BA3-D11C7B4EF371}" type="slidenum">
              <a:rPr lang="ru-RU" altLang="ru-RU"/>
              <a:pPr/>
              <a:t>30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523787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9A8BCFD-2F7A-401F-82FF-ECC18B90DD03}" type="slidenum">
              <a:rPr lang="ru-RU" altLang="ru-RU"/>
              <a:pPr/>
              <a:t>5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702038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D0CBA72-EB18-47F1-9527-27E8AC75A626}" type="slidenum">
              <a:rPr lang="ru-RU" altLang="ru-RU"/>
              <a:pPr/>
              <a:t>21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076428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7B49B9A-DCDB-41BB-B35F-8CCD833E362B}" type="slidenum">
              <a:rPr lang="ru-RU" altLang="ru-RU"/>
              <a:pPr/>
              <a:t>22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117942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41E7372-B134-4684-A437-0F5B508FA8F8}" type="slidenum">
              <a:rPr lang="ru-RU" altLang="ru-RU"/>
              <a:pPr/>
              <a:t>23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913609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F76B7D7-43CB-4300-AAAD-C9CD8366FB2B}" type="slidenum">
              <a:rPr lang="ru-RU" altLang="ru-RU"/>
              <a:pPr/>
              <a:t>24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674527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0D92C70-1225-4205-A9C8-CDE6C4888DA5}" type="slidenum">
              <a:rPr lang="ru-RU" altLang="ru-RU"/>
              <a:pPr/>
              <a:t>25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631192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84EA431-520F-46AD-80A1-A18C9AD40741}" type="slidenum">
              <a:rPr lang="ru-RU" altLang="ru-RU"/>
              <a:pPr/>
              <a:t>26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659185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E62E1B2-8E39-4A55-95F0-2B27A57EECDE}" type="slidenum">
              <a:rPr lang="ru-RU" altLang="ru-RU"/>
              <a:pPr/>
              <a:t>27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957690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2/14/2020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2/14/2020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6586728" y="3742942"/>
            <a:ext cx="2481072" cy="311505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4500371" y="3806952"/>
            <a:ext cx="2515616" cy="189889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4500371" y="3806952"/>
            <a:ext cx="2515870" cy="1899285"/>
          </a:xfrm>
          <a:custGeom>
            <a:avLst/>
            <a:gdLst/>
            <a:ahLst/>
            <a:cxnLst/>
            <a:rect l="l" t="t" r="r" b="b"/>
            <a:pathLst>
              <a:path w="2515870" h="1899285">
                <a:moveTo>
                  <a:pt x="1981200" y="284988"/>
                </a:moveTo>
                <a:lnTo>
                  <a:pt x="1977468" y="238771"/>
                </a:lnTo>
                <a:lnTo>
                  <a:pt x="1966667" y="194925"/>
                </a:lnTo>
                <a:lnTo>
                  <a:pt x="1949382" y="154037"/>
                </a:lnTo>
                <a:lnTo>
                  <a:pt x="1926201" y="116695"/>
                </a:lnTo>
                <a:lnTo>
                  <a:pt x="1897713" y="83486"/>
                </a:lnTo>
                <a:lnTo>
                  <a:pt x="1864504" y="54998"/>
                </a:lnTo>
                <a:lnTo>
                  <a:pt x="1827162" y="31817"/>
                </a:lnTo>
                <a:lnTo>
                  <a:pt x="1786274" y="14532"/>
                </a:lnTo>
                <a:lnTo>
                  <a:pt x="1742428" y="3731"/>
                </a:lnTo>
                <a:lnTo>
                  <a:pt x="1696212" y="0"/>
                </a:lnTo>
                <a:lnTo>
                  <a:pt x="1651000" y="0"/>
                </a:lnTo>
                <a:lnTo>
                  <a:pt x="1155700" y="0"/>
                </a:lnTo>
                <a:lnTo>
                  <a:pt x="284988" y="0"/>
                </a:lnTo>
                <a:lnTo>
                  <a:pt x="238771" y="3731"/>
                </a:lnTo>
                <a:lnTo>
                  <a:pt x="194925" y="14532"/>
                </a:lnTo>
                <a:lnTo>
                  <a:pt x="154037" y="31817"/>
                </a:lnTo>
                <a:lnTo>
                  <a:pt x="116695" y="54998"/>
                </a:lnTo>
                <a:lnTo>
                  <a:pt x="83486" y="83486"/>
                </a:lnTo>
                <a:lnTo>
                  <a:pt x="54998" y="116695"/>
                </a:lnTo>
                <a:lnTo>
                  <a:pt x="31817" y="154037"/>
                </a:lnTo>
                <a:lnTo>
                  <a:pt x="14532" y="194925"/>
                </a:lnTo>
                <a:lnTo>
                  <a:pt x="3731" y="238771"/>
                </a:lnTo>
                <a:lnTo>
                  <a:pt x="0" y="284988"/>
                </a:lnTo>
                <a:lnTo>
                  <a:pt x="0" y="997458"/>
                </a:lnTo>
                <a:lnTo>
                  <a:pt x="0" y="1424940"/>
                </a:lnTo>
                <a:lnTo>
                  <a:pt x="3731" y="1471156"/>
                </a:lnTo>
                <a:lnTo>
                  <a:pt x="14532" y="1515002"/>
                </a:lnTo>
                <a:lnTo>
                  <a:pt x="31817" y="1555890"/>
                </a:lnTo>
                <a:lnTo>
                  <a:pt x="54998" y="1593232"/>
                </a:lnTo>
                <a:lnTo>
                  <a:pt x="83486" y="1626441"/>
                </a:lnTo>
                <a:lnTo>
                  <a:pt x="116695" y="1654929"/>
                </a:lnTo>
                <a:lnTo>
                  <a:pt x="154037" y="1678110"/>
                </a:lnTo>
                <a:lnTo>
                  <a:pt x="194925" y="1695395"/>
                </a:lnTo>
                <a:lnTo>
                  <a:pt x="238771" y="1706196"/>
                </a:lnTo>
                <a:lnTo>
                  <a:pt x="284988" y="1709928"/>
                </a:lnTo>
                <a:lnTo>
                  <a:pt x="1155700" y="1709928"/>
                </a:lnTo>
                <a:lnTo>
                  <a:pt x="1651000" y="1709928"/>
                </a:lnTo>
                <a:lnTo>
                  <a:pt x="1696212" y="1709928"/>
                </a:lnTo>
                <a:lnTo>
                  <a:pt x="1742428" y="1706196"/>
                </a:lnTo>
                <a:lnTo>
                  <a:pt x="1786274" y="1695395"/>
                </a:lnTo>
                <a:lnTo>
                  <a:pt x="1827162" y="1678110"/>
                </a:lnTo>
                <a:lnTo>
                  <a:pt x="1864504" y="1654929"/>
                </a:lnTo>
                <a:lnTo>
                  <a:pt x="1897713" y="1626441"/>
                </a:lnTo>
                <a:lnTo>
                  <a:pt x="1926201" y="1593232"/>
                </a:lnTo>
                <a:lnTo>
                  <a:pt x="1949382" y="1555890"/>
                </a:lnTo>
                <a:lnTo>
                  <a:pt x="1966667" y="1515002"/>
                </a:lnTo>
                <a:lnTo>
                  <a:pt x="1977468" y="1471156"/>
                </a:lnTo>
                <a:lnTo>
                  <a:pt x="1981200" y="1424940"/>
                </a:lnTo>
                <a:lnTo>
                  <a:pt x="2515616" y="1898891"/>
                </a:lnTo>
                <a:lnTo>
                  <a:pt x="1981200" y="997458"/>
                </a:lnTo>
                <a:lnTo>
                  <a:pt x="1981200" y="284988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2081783" y="1092708"/>
            <a:ext cx="2627375" cy="245516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k object 20"/>
          <p:cNvSpPr/>
          <p:nvPr/>
        </p:nvSpPr>
        <p:spPr>
          <a:xfrm>
            <a:off x="1548383" y="981455"/>
            <a:ext cx="791210" cy="215265"/>
          </a:xfrm>
          <a:custGeom>
            <a:avLst/>
            <a:gdLst/>
            <a:ahLst/>
            <a:cxnLst/>
            <a:rect l="l" t="t" r="r" b="b"/>
            <a:pathLst>
              <a:path w="791210" h="215265">
                <a:moveTo>
                  <a:pt x="0" y="214884"/>
                </a:moveTo>
                <a:lnTo>
                  <a:pt x="790955" y="214884"/>
                </a:lnTo>
                <a:lnTo>
                  <a:pt x="790955" y="0"/>
                </a:lnTo>
                <a:lnTo>
                  <a:pt x="0" y="0"/>
                </a:lnTo>
                <a:lnTo>
                  <a:pt x="0" y="21488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2/14/2020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2/14/2020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2/14/2020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D6B95868-3BB3-4D2A-A3D3-2FBA75FAAC6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639945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446531" y="297179"/>
            <a:ext cx="1533144" cy="82905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049654" y="519938"/>
            <a:ext cx="7044690" cy="3759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022475" y="2958084"/>
            <a:ext cx="5099050" cy="25711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2/14/2020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image" Target="../media/image1.jpg"/><Relationship Id="rId7" Type="http://schemas.openxmlformats.org/officeDocument/2006/relationships/image" Target="../media/image34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37.jpg"/><Relationship Id="rId4" Type="http://schemas.openxmlformats.org/officeDocument/2006/relationships/image" Target="../media/image36.jpg"/><Relationship Id="rId9" Type="http://schemas.openxmlformats.org/officeDocument/2006/relationships/image" Target="../media/image35.wm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sbc-telecom.ru/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47217" y="6063488"/>
            <a:ext cx="133223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b="1" spc="-10" dirty="0">
                <a:latin typeface="Arial"/>
                <a:cs typeface="Arial"/>
              </a:rPr>
              <a:t>Москва,</a:t>
            </a:r>
            <a:r>
              <a:rPr sz="1600" b="1" spc="-65" dirty="0">
                <a:latin typeface="Arial"/>
                <a:cs typeface="Arial"/>
              </a:rPr>
              <a:t> </a:t>
            </a:r>
            <a:r>
              <a:rPr sz="1600" b="1" spc="-5" dirty="0" smtClean="0">
                <a:latin typeface="Arial"/>
                <a:cs typeface="Arial"/>
              </a:rPr>
              <a:t>20</a:t>
            </a:r>
            <a:r>
              <a:rPr lang="ru-RU" sz="1600" b="1" spc="-5" dirty="0" smtClean="0">
                <a:latin typeface="Arial"/>
                <a:cs typeface="Arial"/>
              </a:rPr>
              <a:t>20</a:t>
            </a:r>
          </a:p>
          <a:p>
            <a:pPr marL="12700">
              <a:lnSpc>
                <a:spcPct val="100000"/>
              </a:lnSpc>
            </a:pPr>
            <a:endParaRPr sz="1600" dirty="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745479" y="2924555"/>
            <a:ext cx="3398519" cy="393344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547217" y="2527046"/>
            <a:ext cx="4958080" cy="29546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200" b="1" dirty="0">
                <a:latin typeface="Arial"/>
                <a:cs typeface="Arial"/>
              </a:rPr>
              <a:t>ISBC</a:t>
            </a:r>
            <a:r>
              <a:rPr sz="3200" b="1" spc="-90" dirty="0">
                <a:latin typeface="Arial"/>
                <a:cs typeface="Arial"/>
              </a:rPr>
              <a:t> </a:t>
            </a:r>
            <a:r>
              <a:rPr sz="3200" b="1" spc="-35" dirty="0">
                <a:latin typeface="Arial"/>
                <a:cs typeface="Arial"/>
              </a:rPr>
              <a:t>Telecom</a:t>
            </a:r>
            <a:endParaRPr lang="ru-RU" sz="3200" b="1" spc="-35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endParaRPr lang="ru-RU" sz="3200" b="1" spc="-35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endParaRPr lang="ru-RU" sz="3200" b="1" spc="-35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lang="ru-RU" sz="3200" dirty="0">
                <a:latin typeface="Arial"/>
                <a:cs typeface="Arial"/>
              </a:rPr>
              <a:t>Российская </a:t>
            </a:r>
            <a:r>
              <a:rPr lang="ru-RU" sz="3200" dirty="0" err="1">
                <a:latin typeface="Arial"/>
                <a:cs typeface="Arial"/>
              </a:rPr>
              <a:t>мультисервисная</a:t>
            </a:r>
            <a:endParaRPr lang="ru-RU" sz="32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lang="ru-RU" sz="3200" dirty="0">
                <a:latin typeface="Arial"/>
                <a:cs typeface="Arial"/>
              </a:rPr>
              <a:t>платформа </a:t>
            </a:r>
            <a:r>
              <a:rPr lang="en-US" sz="3200" dirty="0">
                <a:latin typeface="Arial"/>
                <a:cs typeface="Arial"/>
              </a:rPr>
              <a:t>QUICKTEL®</a:t>
            </a:r>
            <a:endParaRPr sz="3200" dirty="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24611" y="201168"/>
            <a:ext cx="2199132" cy="119024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38400" y="519938"/>
            <a:ext cx="5655944" cy="375919"/>
          </a:xfrm>
        </p:spPr>
        <p:txBody>
          <a:bodyPr/>
          <a:lstStyle/>
          <a:p>
            <a:r>
              <a:rPr lang="en-US" dirty="0"/>
              <a:t>SMS</a:t>
            </a:r>
            <a:r>
              <a:rPr lang="en-US" spc="-75" dirty="0"/>
              <a:t> </a:t>
            </a:r>
            <a:r>
              <a:rPr lang="ru-RU" spc="-5" dirty="0"/>
              <a:t>Сервисы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524000"/>
            <a:ext cx="7620000" cy="4419600"/>
          </a:xfrm>
        </p:spPr>
        <p:txBody>
          <a:bodyPr/>
          <a:lstStyle/>
          <a:p>
            <a:pPr marL="299085" indent="-286385">
              <a:lnSpc>
                <a:spcPct val="100000"/>
              </a:lnSpc>
              <a:spcBef>
                <a:spcPts val="575"/>
              </a:spcBef>
              <a:buChar char="•"/>
              <a:tabLst>
                <a:tab pos="299085" algn="l"/>
                <a:tab pos="299720" algn="l"/>
              </a:tabLst>
            </a:pPr>
            <a:r>
              <a:rPr lang="ru-RU" spc="-5" dirty="0">
                <a:latin typeface="Arial"/>
                <a:cs typeface="Arial"/>
              </a:rPr>
              <a:t>Прием </a:t>
            </a:r>
            <a:r>
              <a:rPr lang="ru-RU" spc="-15" dirty="0">
                <a:latin typeface="Arial"/>
                <a:cs typeface="Arial"/>
              </a:rPr>
              <a:t>входящих</a:t>
            </a:r>
            <a:r>
              <a:rPr lang="ru-RU" dirty="0">
                <a:latin typeface="Arial"/>
                <a:cs typeface="Arial"/>
              </a:rPr>
              <a:t> </a:t>
            </a:r>
            <a:r>
              <a:rPr lang="ru-RU" spc="-5" dirty="0">
                <a:latin typeface="Arial"/>
                <a:cs typeface="Arial"/>
              </a:rPr>
              <a:t>сообщений;</a:t>
            </a:r>
          </a:p>
          <a:p>
            <a:pPr marL="299085" indent="-286385">
              <a:lnSpc>
                <a:spcPct val="100000"/>
              </a:lnSpc>
              <a:spcBef>
                <a:spcPts val="575"/>
              </a:spcBef>
              <a:buChar char="•"/>
              <a:tabLst>
                <a:tab pos="299085" algn="l"/>
                <a:tab pos="299720" algn="l"/>
              </a:tabLst>
            </a:pPr>
            <a:endParaRPr lang="ru-RU" dirty="0">
              <a:latin typeface="Arial"/>
              <a:cs typeface="Arial"/>
            </a:endParaRPr>
          </a:p>
          <a:p>
            <a:pPr marL="299085" indent="-286385">
              <a:lnSpc>
                <a:spcPct val="100000"/>
              </a:lnSpc>
              <a:spcBef>
                <a:spcPts val="575"/>
              </a:spcBef>
              <a:buChar char="•"/>
              <a:tabLst>
                <a:tab pos="299085" algn="l"/>
                <a:tab pos="299720" algn="l"/>
              </a:tabLst>
            </a:pPr>
            <a:r>
              <a:rPr lang="ru-RU" spc="-5" dirty="0">
                <a:latin typeface="Arial"/>
                <a:cs typeface="Arial"/>
              </a:rPr>
              <a:t>Хостинг</a:t>
            </a:r>
            <a:r>
              <a:rPr lang="ru-RU" spc="-75" dirty="0">
                <a:latin typeface="Arial"/>
                <a:cs typeface="Arial"/>
              </a:rPr>
              <a:t> </a:t>
            </a:r>
            <a:r>
              <a:rPr lang="ru-RU" spc="-5" dirty="0">
                <a:latin typeface="Arial"/>
                <a:cs typeface="Arial"/>
              </a:rPr>
              <a:t>Сим-карт;</a:t>
            </a:r>
          </a:p>
          <a:p>
            <a:pPr marL="299085" indent="-286385">
              <a:lnSpc>
                <a:spcPct val="100000"/>
              </a:lnSpc>
              <a:spcBef>
                <a:spcPts val="575"/>
              </a:spcBef>
              <a:buChar char="•"/>
              <a:tabLst>
                <a:tab pos="299085" algn="l"/>
                <a:tab pos="299720" algn="l"/>
              </a:tabLst>
            </a:pPr>
            <a:endParaRPr lang="ru-RU" dirty="0">
              <a:latin typeface="Arial"/>
              <a:cs typeface="Arial"/>
            </a:endParaRPr>
          </a:p>
          <a:p>
            <a:pPr marL="299085" indent="-286385">
              <a:lnSpc>
                <a:spcPct val="100000"/>
              </a:lnSpc>
              <a:spcBef>
                <a:spcPts val="585"/>
              </a:spcBef>
              <a:buChar char="•"/>
              <a:tabLst>
                <a:tab pos="299085" algn="l"/>
                <a:tab pos="299720" algn="l"/>
              </a:tabLst>
            </a:pPr>
            <a:r>
              <a:rPr lang="ru-RU" spc="-10" dirty="0">
                <a:latin typeface="Arial"/>
                <a:cs typeface="Arial"/>
              </a:rPr>
              <a:t>Предоставление виртуальных </a:t>
            </a:r>
            <a:r>
              <a:rPr lang="ru-RU" spc="-5" dirty="0">
                <a:latin typeface="Arial"/>
                <a:cs typeface="Arial"/>
              </a:rPr>
              <a:t>номеров для приема</a:t>
            </a:r>
            <a:r>
              <a:rPr lang="ru-RU" spc="105" dirty="0">
                <a:latin typeface="Arial"/>
                <a:cs typeface="Arial"/>
              </a:rPr>
              <a:t> </a:t>
            </a:r>
            <a:r>
              <a:rPr lang="ru-RU" spc="-10" dirty="0">
                <a:latin typeface="Arial"/>
                <a:cs typeface="Arial"/>
              </a:rPr>
              <a:t>СМС;</a:t>
            </a:r>
          </a:p>
          <a:p>
            <a:pPr marL="299085" indent="-286385">
              <a:lnSpc>
                <a:spcPct val="100000"/>
              </a:lnSpc>
              <a:spcBef>
                <a:spcPts val="585"/>
              </a:spcBef>
              <a:buChar char="•"/>
              <a:tabLst>
                <a:tab pos="299085" algn="l"/>
                <a:tab pos="299720" algn="l"/>
              </a:tabLst>
            </a:pPr>
            <a:endParaRPr lang="ru-RU" dirty="0">
              <a:latin typeface="Arial"/>
              <a:cs typeface="Arial"/>
            </a:endParaRPr>
          </a:p>
          <a:p>
            <a:pPr marL="299085" indent="-286385">
              <a:lnSpc>
                <a:spcPct val="100000"/>
              </a:lnSpc>
              <a:spcBef>
                <a:spcPts val="575"/>
              </a:spcBef>
              <a:buChar char="•"/>
              <a:tabLst>
                <a:tab pos="299085" algn="l"/>
                <a:tab pos="299720" algn="l"/>
              </a:tabLst>
            </a:pPr>
            <a:r>
              <a:rPr lang="ru-RU" spc="-20" dirty="0">
                <a:latin typeface="Arial"/>
                <a:cs typeface="Arial"/>
              </a:rPr>
              <a:t>Гибкие </a:t>
            </a:r>
            <a:r>
              <a:rPr lang="ru-RU" spc="-10" dirty="0">
                <a:latin typeface="Arial"/>
                <a:cs typeface="Arial"/>
              </a:rPr>
              <a:t>отчёты </a:t>
            </a:r>
            <a:r>
              <a:rPr lang="ru-RU" spc="-5" dirty="0">
                <a:latin typeface="Arial"/>
                <a:cs typeface="Arial"/>
              </a:rPr>
              <a:t>по совершённым </a:t>
            </a:r>
            <a:r>
              <a:rPr lang="ru-RU" dirty="0">
                <a:latin typeface="Arial"/>
                <a:cs typeface="Arial"/>
              </a:rPr>
              <a:t>рассылкам </a:t>
            </a:r>
            <a:r>
              <a:rPr lang="ru-RU" spc="-5" dirty="0">
                <a:latin typeface="Arial"/>
                <a:cs typeface="Arial"/>
              </a:rPr>
              <a:t>в</a:t>
            </a:r>
            <a:r>
              <a:rPr lang="ru-RU" spc="155" dirty="0">
                <a:latin typeface="Arial"/>
                <a:cs typeface="Arial"/>
              </a:rPr>
              <a:t> </a:t>
            </a:r>
            <a:r>
              <a:rPr lang="ru-RU" spc="-10" dirty="0" err="1">
                <a:latin typeface="Arial"/>
                <a:cs typeface="Arial"/>
              </a:rPr>
              <a:t>Web</a:t>
            </a:r>
            <a:r>
              <a:rPr lang="ru-RU" spc="-10" dirty="0">
                <a:latin typeface="Arial"/>
                <a:cs typeface="Arial"/>
              </a:rPr>
              <a:t>-интерфейсе;</a:t>
            </a:r>
          </a:p>
          <a:p>
            <a:pPr marL="299085" indent="-286385">
              <a:lnSpc>
                <a:spcPct val="100000"/>
              </a:lnSpc>
              <a:spcBef>
                <a:spcPts val="575"/>
              </a:spcBef>
              <a:buChar char="•"/>
              <a:tabLst>
                <a:tab pos="299085" algn="l"/>
                <a:tab pos="299720" algn="l"/>
              </a:tabLst>
            </a:pPr>
            <a:endParaRPr lang="ru-RU" spc="-10" dirty="0">
              <a:latin typeface="Arial"/>
              <a:cs typeface="Arial"/>
            </a:endParaRPr>
          </a:p>
          <a:p>
            <a:pPr marL="299085" indent="-286385">
              <a:lnSpc>
                <a:spcPct val="100000"/>
              </a:lnSpc>
              <a:spcBef>
                <a:spcPts val="575"/>
              </a:spcBef>
              <a:buChar char="•"/>
              <a:tabLst>
                <a:tab pos="299085" algn="l"/>
                <a:tab pos="299720" algn="l"/>
              </a:tabLst>
            </a:pPr>
            <a:r>
              <a:rPr lang="ru-RU" dirty="0">
                <a:latin typeface="Arial"/>
                <a:cs typeface="Arial"/>
              </a:rPr>
              <a:t>Удобная работа с шаблонами для сервисных сообщений;</a:t>
            </a:r>
          </a:p>
          <a:p>
            <a:pPr marL="299085" indent="-286385">
              <a:lnSpc>
                <a:spcPct val="100000"/>
              </a:lnSpc>
              <a:spcBef>
                <a:spcPts val="575"/>
              </a:spcBef>
              <a:buChar char="•"/>
              <a:tabLst>
                <a:tab pos="299085" algn="l"/>
                <a:tab pos="299720" algn="l"/>
              </a:tabLst>
            </a:pPr>
            <a:endParaRPr lang="ru-RU" dirty="0">
              <a:latin typeface="Arial"/>
              <a:cs typeface="Arial"/>
            </a:endParaRPr>
          </a:p>
          <a:p>
            <a:pPr marL="299085" marR="5080" indent="-286385">
              <a:lnSpc>
                <a:spcPts val="2510"/>
              </a:lnSpc>
              <a:spcBef>
                <a:spcPts val="165"/>
              </a:spcBef>
              <a:buChar char="•"/>
              <a:tabLst>
                <a:tab pos="299085" algn="l"/>
                <a:tab pos="299720" algn="l"/>
              </a:tabLst>
            </a:pPr>
            <a:r>
              <a:rPr lang="ru-RU" spc="-5" dirty="0">
                <a:latin typeface="Arial"/>
                <a:cs typeface="Arial"/>
              </a:rPr>
              <a:t>Поддержка </a:t>
            </a:r>
            <a:r>
              <a:rPr lang="ru-RU" spc="-10" dirty="0">
                <a:latin typeface="Arial"/>
                <a:cs typeface="Arial"/>
              </a:rPr>
              <a:t>отправки </a:t>
            </a:r>
            <a:r>
              <a:rPr lang="ru-RU" spc="-5" dirty="0">
                <a:latin typeface="Arial"/>
                <a:cs typeface="Arial"/>
              </a:rPr>
              <a:t>сообщений на номера </a:t>
            </a:r>
            <a:r>
              <a:rPr lang="ru-RU" spc="-15" dirty="0">
                <a:latin typeface="Arial"/>
                <a:cs typeface="Arial"/>
              </a:rPr>
              <a:t>всех </a:t>
            </a:r>
            <a:r>
              <a:rPr lang="ru-RU" spc="-5" dirty="0">
                <a:latin typeface="Arial"/>
                <a:cs typeface="Arial"/>
              </a:rPr>
              <a:t>российских и </a:t>
            </a:r>
            <a:r>
              <a:rPr lang="ru-RU" spc="-10" dirty="0">
                <a:latin typeface="Arial"/>
                <a:cs typeface="Arial"/>
              </a:rPr>
              <a:t>зарубежных  операторов.</a:t>
            </a:r>
          </a:p>
          <a:p>
            <a:endParaRPr lang="ru-RU" dirty="0"/>
          </a:p>
        </p:txBody>
      </p:sp>
      <p:sp>
        <p:nvSpPr>
          <p:cNvPr id="4" name="object 4"/>
          <p:cNvSpPr/>
          <p:nvPr/>
        </p:nvSpPr>
        <p:spPr>
          <a:xfrm>
            <a:off x="457200" y="293369"/>
            <a:ext cx="1533144" cy="8290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01960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9655" y="304800"/>
            <a:ext cx="7044690" cy="738664"/>
          </a:xfrm>
        </p:spPr>
        <p:txBody>
          <a:bodyPr/>
          <a:lstStyle/>
          <a:p>
            <a:pPr algn="ctr"/>
            <a:r>
              <a:rPr lang="ru-RU" dirty="0"/>
              <a:t>             Простой и удобный интерфейс личного кабинета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131887"/>
            <a:ext cx="8382000" cy="5314433"/>
          </a:xfrm>
          <a:prstGeom prst="rect">
            <a:avLst/>
          </a:prstGeom>
        </p:spPr>
      </p:pic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950" y="260588"/>
            <a:ext cx="1533525" cy="827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17098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                Управление шаблонами сообщений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31" y="1021167"/>
            <a:ext cx="7444369" cy="5470548"/>
          </a:xfrm>
          <a:prstGeom prst="rect">
            <a:avLst/>
          </a:prstGeom>
        </p:spPr>
      </p:pic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914" y="294353"/>
            <a:ext cx="1533525" cy="827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50068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36345">
              <a:lnSpc>
                <a:spcPct val="100000"/>
              </a:lnSpc>
            </a:pPr>
            <a:r>
              <a:rPr lang="en-US" dirty="0" err="1"/>
              <a:t>Viber</a:t>
            </a:r>
            <a:r>
              <a:rPr lang="en-US" dirty="0"/>
              <a:t> </a:t>
            </a:r>
            <a:r>
              <a:rPr lang="ru-RU" dirty="0"/>
              <a:t>рассылка</a:t>
            </a:r>
            <a:endParaRPr spc="-5" dirty="0"/>
          </a:p>
        </p:txBody>
      </p:sp>
      <p:sp>
        <p:nvSpPr>
          <p:cNvPr id="3" name="object 3"/>
          <p:cNvSpPr txBox="1"/>
          <p:nvPr/>
        </p:nvSpPr>
        <p:spPr>
          <a:xfrm>
            <a:off x="524967" y="1564894"/>
            <a:ext cx="7930515" cy="252530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9085" indent="-286385">
              <a:lnSpc>
                <a:spcPct val="100000"/>
              </a:lnSpc>
              <a:buChar char="•"/>
              <a:tabLst>
                <a:tab pos="299085" algn="l"/>
                <a:tab pos="299720" algn="l"/>
              </a:tabLst>
            </a:pPr>
            <a:r>
              <a:rPr lang="ru-RU" sz="1600" spc="-15" dirty="0">
                <a:latin typeface="Arial"/>
                <a:cs typeface="Arial"/>
              </a:rPr>
              <a:t>Официальный канал </a:t>
            </a:r>
            <a:r>
              <a:rPr lang="en-US" sz="1600" spc="-15" dirty="0" err="1">
                <a:latin typeface="Arial"/>
                <a:cs typeface="Arial"/>
              </a:rPr>
              <a:t>Viber</a:t>
            </a:r>
            <a:r>
              <a:rPr sz="1600" spc="-5" dirty="0">
                <a:latin typeface="Arial"/>
                <a:cs typeface="Arial"/>
              </a:rPr>
              <a:t>;</a:t>
            </a:r>
            <a:endParaRPr sz="1600" dirty="0">
              <a:latin typeface="Arial"/>
              <a:cs typeface="Arial"/>
            </a:endParaRPr>
          </a:p>
          <a:p>
            <a:pPr marL="299085" indent="-286385">
              <a:lnSpc>
                <a:spcPct val="100000"/>
              </a:lnSpc>
              <a:spcBef>
                <a:spcPts val="585"/>
              </a:spcBef>
              <a:buChar char="•"/>
              <a:tabLst>
                <a:tab pos="299085" algn="l"/>
                <a:tab pos="299720" algn="l"/>
              </a:tabLst>
            </a:pPr>
            <a:r>
              <a:rPr sz="1600" spc="-5" dirty="0" err="1">
                <a:latin typeface="Arial"/>
                <a:cs typeface="Arial"/>
              </a:rPr>
              <a:t>Возможность</a:t>
            </a:r>
            <a:r>
              <a:rPr sz="1600" spc="-5" dirty="0">
                <a:latin typeface="Arial"/>
                <a:cs typeface="Arial"/>
              </a:rPr>
              <a:t> </a:t>
            </a:r>
            <a:r>
              <a:rPr sz="1600" spc="-10" dirty="0" err="1">
                <a:latin typeface="Arial"/>
                <a:cs typeface="Arial"/>
              </a:rPr>
              <a:t>использова</a:t>
            </a:r>
            <a:r>
              <a:rPr lang="ru-RU" sz="1600" spc="-10" dirty="0" err="1">
                <a:latin typeface="Arial"/>
                <a:cs typeface="Arial"/>
              </a:rPr>
              <a:t>ть</a:t>
            </a:r>
            <a:r>
              <a:rPr lang="ru-RU" sz="1600" spc="-10" dirty="0">
                <a:latin typeface="Arial"/>
                <a:cs typeface="Arial"/>
              </a:rPr>
              <a:t> брендовое имя отправителя</a:t>
            </a:r>
            <a:r>
              <a:rPr sz="1600" spc="-5" dirty="0">
                <a:latin typeface="Arial"/>
                <a:cs typeface="Arial"/>
              </a:rPr>
              <a:t>;</a:t>
            </a:r>
            <a:endParaRPr sz="1600" dirty="0">
              <a:latin typeface="Arial"/>
              <a:cs typeface="Arial"/>
            </a:endParaRPr>
          </a:p>
          <a:p>
            <a:pPr marL="299085" indent="-286385">
              <a:lnSpc>
                <a:spcPct val="100000"/>
              </a:lnSpc>
              <a:spcBef>
                <a:spcPts val="575"/>
              </a:spcBef>
              <a:buChar char="•"/>
              <a:tabLst>
                <a:tab pos="299085" algn="l"/>
                <a:tab pos="299720" algn="l"/>
              </a:tabLst>
            </a:pPr>
            <a:r>
              <a:rPr lang="ru-RU" sz="1600" spc="-10" dirty="0">
                <a:latin typeface="Arial"/>
                <a:cs typeface="Arial"/>
              </a:rPr>
              <a:t>Проверка базы на наличие приложения перед рассылкой</a:t>
            </a:r>
            <a:r>
              <a:rPr sz="1600" spc="-5" dirty="0">
                <a:latin typeface="Arial"/>
                <a:cs typeface="Arial"/>
              </a:rPr>
              <a:t>;</a:t>
            </a:r>
            <a:endParaRPr sz="1600" dirty="0">
              <a:latin typeface="Arial"/>
              <a:cs typeface="Arial"/>
            </a:endParaRPr>
          </a:p>
          <a:p>
            <a:pPr marL="299085" indent="-286385">
              <a:lnSpc>
                <a:spcPct val="100000"/>
              </a:lnSpc>
              <a:spcBef>
                <a:spcPts val="575"/>
              </a:spcBef>
              <a:buChar char="•"/>
              <a:tabLst>
                <a:tab pos="299085" algn="l"/>
                <a:tab pos="299720" algn="l"/>
              </a:tabLst>
            </a:pPr>
            <a:r>
              <a:rPr sz="1600" spc="-15" dirty="0">
                <a:latin typeface="Arial"/>
                <a:cs typeface="Arial"/>
              </a:rPr>
              <a:t>Размер </a:t>
            </a:r>
            <a:r>
              <a:rPr sz="1600" spc="-5" dirty="0">
                <a:latin typeface="Arial"/>
                <a:cs typeface="Arial"/>
              </a:rPr>
              <a:t>текста: </a:t>
            </a:r>
            <a:r>
              <a:rPr sz="1600" spc="-5" dirty="0" err="1">
                <a:latin typeface="Arial"/>
                <a:cs typeface="Arial"/>
              </a:rPr>
              <a:t>до</a:t>
            </a:r>
            <a:r>
              <a:rPr sz="1600" spc="-5" dirty="0">
                <a:latin typeface="Arial"/>
                <a:cs typeface="Arial"/>
              </a:rPr>
              <a:t> </a:t>
            </a:r>
            <a:r>
              <a:rPr lang="ru-RU" sz="1600" spc="-5" dirty="0">
                <a:latin typeface="Arial"/>
                <a:cs typeface="Arial"/>
              </a:rPr>
              <a:t>10</a:t>
            </a:r>
            <a:r>
              <a:rPr sz="1600" spc="-5" dirty="0">
                <a:latin typeface="Arial"/>
                <a:cs typeface="Arial"/>
              </a:rPr>
              <a:t>0</a:t>
            </a:r>
            <a:r>
              <a:rPr lang="ru-RU" sz="1600" spc="-5" dirty="0">
                <a:latin typeface="Arial"/>
                <a:cs typeface="Arial"/>
              </a:rPr>
              <a:t>0 символов;</a:t>
            </a:r>
            <a:endParaRPr sz="1600" dirty="0">
              <a:latin typeface="Arial"/>
              <a:cs typeface="Arial"/>
            </a:endParaRPr>
          </a:p>
          <a:p>
            <a:pPr marL="299085" marR="465455" indent="-286385">
              <a:lnSpc>
                <a:spcPct val="130000"/>
              </a:lnSpc>
              <a:spcBef>
                <a:spcPts val="10"/>
              </a:spcBef>
              <a:buChar char="•"/>
              <a:tabLst>
                <a:tab pos="299085" algn="l"/>
                <a:tab pos="299720" algn="l"/>
              </a:tabLst>
            </a:pPr>
            <a:r>
              <a:rPr lang="ru-RU" sz="1600" spc="-5" dirty="0">
                <a:latin typeface="Arial"/>
                <a:cs typeface="Arial"/>
              </a:rPr>
              <a:t>Возможность использовать изображение, а также «кнопку» (визуализация ссылки)</a:t>
            </a:r>
            <a:r>
              <a:rPr sz="1600" spc="-15" dirty="0">
                <a:latin typeface="Arial"/>
                <a:cs typeface="Arial"/>
              </a:rPr>
              <a:t>;</a:t>
            </a:r>
            <a:endParaRPr sz="1600" dirty="0">
              <a:latin typeface="Arial"/>
              <a:cs typeface="Arial"/>
            </a:endParaRPr>
          </a:p>
          <a:p>
            <a:pPr marL="299085" marR="5080" indent="-286385">
              <a:lnSpc>
                <a:spcPts val="2510"/>
              </a:lnSpc>
              <a:spcBef>
                <a:spcPts val="165"/>
              </a:spcBef>
              <a:buChar char="•"/>
              <a:tabLst>
                <a:tab pos="299085" algn="l"/>
                <a:tab pos="299720" algn="l"/>
              </a:tabLst>
            </a:pPr>
            <a:r>
              <a:rPr lang="ru-RU" sz="1600" spc="-5" dirty="0">
                <a:latin typeface="Arial"/>
                <a:cs typeface="Arial"/>
              </a:rPr>
              <a:t>Средняя </a:t>
            </a:r>
            <a:r>
              <a:rPr lang="ru-RU" sz="1600" spc="-5" dirty="0" err="1">
                <a:latin typeface="Arial"/>
                <a:cs typeface="Arial"/>
              </a:rPr>
              <a:t>открываемость</a:t>
            </a:r>
            <a:r>
              <a:rPr lang="ru-RU" sz="1600" spc="-5" dirty="0">
                <a:latin typeface="Arial"/>
                <a:cs typeface="Arial"/>
              </a:rPr>
              <a:t> сообщений – 98%</a:t>
            </a:r>
            <a:r>
              <a:rPr sz="1600" spc="-10" dirty="0">
                <a:latin typeface="Arial"/>
                <a:cs typeface="Arial"/>
              </a:rPr>
              <a:t>;</a:t>
            </a:r>
            <a:endParaRPr sz="1600" dirty="0">
              <a:latin typeface="Arial"/>
              <a:cs typeface="Arial"/>
            </a:endParaRPr>
          </a:p>
          <a:p>
            <a:pPr marL="299085" indent="-286385">
              <a:lnSpc>
                <a:spcPct val="100000"/>
              </a:lnSpc>
              <a:spcBef>
                <a:spcPts val="575"/>
              </a:spcBef>
              <a:buChar char="•"/>
              <a:tabLst>
                <a:tab pos="299085" algn="l"/>
                <a:tab pos="299720" algn="l"/>
              </a:tabLst>
            </a:pPr>
            <a:r>
              <a:rPr lang="ru-RU" sz="1600" spc="-5" dirty="0">
                <a:latin typeface="Arial"/>
                <a:cs typeface="Arial"/>
              </a:rPr>
              <a:t>Разделение на сервисный и рекламный трафик.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46531" y="297179"/>
            <a:ext cx="1533144" cy="8290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4759238"/>
            <a:ext cx="3964330" cy="198216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519938"/>
            <a:ext cx="6494144" cy="375919"/>
          </a:xfrm>
        </p:spPr>
        <p:txBody>
          <a:bodyPr/>
          <a:lstStyle/>
          <a:p>
            <a:r>
              <a:rPr lang="ru-RU" dirty="0"/>
              <a:t>                      Отправка </a:t>
            </a:r>
            <a:r>
              <a:rPr lang="en-US" dirty="0"/>
              <a:t>Viber-</a:t>
            </a:r>
            <a:r>
              <a:rPr lang="ru-RU" dirty="0"/>
              <a:t>сообщений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94353"/>
            <a:ext cx="1533525" cy="827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304166"/>
            <a:ext cx="8839200" cy="4401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9343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43200" y="519938"/>
            <a:ext cx="5351144" cy="738664"/>
          </a:xfrm>
        </p:spPr>
        <p:txBody>
          <a:bodyPr/>
          <a:lstStyle/>
          <a:p>
            <a:pPr algn="ctr"/>
            <a:r>
              <a:rPr lang="ru-RU" dirty="0"/>
              <a:t>Каскадная технология отправки сообщений 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49654" y="1371600"/>
            <a:ext cx="7332346" cy="1938992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В Личном кабинете настраивается последовательность каналов отправки. Это можно сделать как для определенной рассылки, так и по умолчанию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Сначала используется канал с наименьшей стоимостью и тарификацией за доставленные сообщения – </a:t>
            </a:r>
            <a:r>
              <a:rPr lang="en-US" dirty="0"/>
              <a:t>Viber</a:t>
            </a:r>
            <a:r>
              <a:rPr lang="ru-RU" dirty="0"/>
              <a:t>, </a:t>
            </a:r>
            <a:r>
              <a:rPr lang="en-US" dirty="0"/>
              <a:t>Push</a:t>
            </a:r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Последовательность каналов можно менять на усмотрение Заказчика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Дополнительные каналы отправки по требованию Заказчика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587591"/>
            <a:ext cx="8382000" cy="2545866"/>
          </a:xfrm>
          <a:prstGeom prst="rect">
            <a:avLst/>
          </a:prstGeom>
        </p:spPr>
      </p:pic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31514"/>
            <a:ext cx="1533525" cy="827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54268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38400" y="519938"/>
            <a:ext cx="5655944" cy="375919"/>
          </a:xfrm>
        </p:spPr>
        <p:txBody>
          <a:bodyPr/>
          <a:lstStyle/>
          <a:p>
            <a:r>
              <a:rPr lang="ru-RU" dirty="0"/>
              <a:t>Работа с контактами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072" y="1219200"/>
            <a:ext cx="8377853" cy="5332182"/>
          </a:xfrm>
          <a:prstGeom prst="rect">
            <a:avLst/>
          </a:prstGeom>
        </p:spPr>
      </p:pic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174" y="376561"/>
            <a:ext cx="1533525" cy="827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96154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43200" y="519938"/>
            <a:ext cx="5351144" cy="375919"/>
          </a:xfrm>
        </p:spPr>
        <p:txBody>
          <a:bodyPr/>
          <a:lstStyle/>
          <a:p>
            <a:r>
              <a:rPr lang="ru-RU" dirty="0"/>
              <a:t>Работа с контактами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219200"/>
            <a:ext cx="7924800" cy="1509593"/>
          </a:xfrm>
        </p:spPr>
        <p:txBody>
          <a:bodyPr/>
          <a:lstStyle/>
          <a:p>
            <a:pPr marL="342900" indent="-342900">
              <a:buAutoNum type="arabicPeriod"/>
            </a:pPr>
            <a:r>
              <a:rPr lang="ru-RU" dirty="0"/>
              <a:t>В карточке контакта 12 полей</a:t>
            </a:r>
          </a:p>
          <a:p>
            <a:pPr marL="342900" indent="-342900">
              <a:buAutoNum type="arabicPeriod"/>
            </a:pPr>
            <a:r>
              <a:rPr lang="ru-RU" dirty="0"/>
              <a:t>Возможность выборки по полу</a:t>
            </a:r>
          </a:p>
          <a:p>
            <a:pPr marL="342900" indent="-342900">
              <a:buAutoNum type="arabicPeriod"/>
            </a:pPr>
            <a:r>
              <a:rPr lang="ru-RU" dirty="0"/>
              <a:t>Возможность </a:t>
            </a:r>
            <a:r>
              <a:rPr lang="ru-RU" dirty="0" err="1"/>
              <a:t>автоподстановки</a:t>
            </a:r>
            <a:r>
              <a:rPr lang="ru-RU" dirty="0"/>
              <a:t> из дополнительных полей</a:t>
            </a:r>
          </a:p>
          <a:p>
            <a:pPr marL="342900" indent="-342900">
              <a:buAutoNum type="arabicPeriod"/>
            </a:pPr>
            <a:r>
              <a:rPr lang="ru-RU" dirty="0"/>
              <a:t>Возможность настройки дополнительных полей под требования Заказчика</a:t>
            </a:r>
          </a:p>
          <a:p>
            <a:pPr marL="342900" indent="-342900">
              <a:buAutoNum type="arabicPeriod"/>
            </a:pPr>
            <a:r>
              <a:rPr lang="ru-RU" dirty="0"/>
              <a:t>Отправка сообщений по триггерам, например поздравление с Днем Рождения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2957508"/>
            <a:ext cx="6096000" cy="3772915"/>
          </a:xfrm>
          <a:prstGeom prst="rect">
            <a:avLst/>
          </a:prstGeom>
        </p:spPr>
      </p:pic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7" y="294353"/>
            <a:ext cx="1533525" cy="827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490815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0" y="519938"/>
            <a:ext cx="5046344" cy="375919"/>
          </a:xfrm>
        </p:spPr>
        <p:txBody>
          <a:bodyPr/>
          <a:lstStyle/>
          <a:p>
            <a:r>
              <a:rPr lang="ru-RU" dirty="0"/>
              <a:t>Отчетность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382000" cy="955596"/>
          </a:xfrm>
        </p:spPr>
        <p:txBody>
          <a:bodyPr/>
          <a:lstStyle/>
          <a:p>
            <a:pPr marL="342900" indent="-342900">
              <a:buAutoNum type="arabicPeriod"/>
            </a:pPr>
            <a:r>
              <a:rPr lang="ru-RU" dirty="0"/>
              <a:t>Широкий функционал статистической и финансовой отчетности</a:t>
            </a:r>
          </a:p>
          <a:p>
            <a:pPr marL="342900" indent="-342900">
              <a:buAutoNum type="arabicPeriod"/>
            </a:pPr>
            <a:r>
              <a:rPr lang="ru-RU" dirty="0"/>
              <a:t>Отчет по движению денежных средств</a:t>
            </a:r>
          </a:p>
          <a:p>
            <a:pPr marL="342900" indent="-342900">
              <a:buAutoNum type="arabicPeriod"/>
            </a:pPr>
            <a:r>
              <a:rPr lang="ru-RU" dirty="0"/>
              <a:t>Отчет по типам сообщений и типам трафика</a:t>
            </a:r>
          </a:p>
          <a:p>
            <a:pPr marL="342900" indent="-342900">
              <a:buAutoNum type="arabicPeriod"/>
            </a:pP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827" y="2214494"/>
            <a:ext cx="8390973" cy="4240598"/>
          </a:xfrm>
          <a:prstGeom prst="rect">
            <a:avLst/>
          </a:prstGeom>
        </p:spPr>
      </p:pic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691" y="294353"/>
            <a:ext cx="1533525" cy="827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71110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52800" y="519938"/>
            <a:ext cx="4741544" cy="375919"/>
          </a:xfrm>
        </p:spPr>
        <p:txBody>
          <a:bodyPr/>
          <a:lstStyle/>
          <a:p>
            <a:r>
              <a:rPr lang="ru-RU" dirty="0"/>
              <a:t>Аренда интерфейса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305800" cy="1295400"/>
          </a:xfrm>
        </p:spPr>
        <p:txBody>
          <a:bodyPr/>
          <a:lstStyle/>
          <a:p>
            <a:r>
              <a:rPr lang="ru-RU" dirty="0"/>
              <a:t>Возможно использование Заказчиком собственных шлюзов к операторам связи.</a:t>
            </a:r>
          </a:p>
          <a:p>
            <a:r>
              <a:rPr lang="ru-RU" dirty="0"/>
              <a:t>Аренда платформы в таком случае рассчитывается за каждое отправленное сообщение через любую форму коммуникации с контактом.</a:t>
            </a:r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94353"/>
            <a:ext cx="1533525" cy="827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64890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339596"/>
            <a:ext cx="9144000" cy="29565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524967" y="4623307"/>
            <a:ext cx="7609840" cy="12311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1600" spc="-25" dirty="0">
                <a:latin typeface="Arial"/>
                <a:cs typeface="Arial"/>
              </a:rPr>
              <a:t>Группа </a:t>
            </a:r>
            <a:r>
              <a:rPr sz="1600" spc="-5" dirty="0">
                <a:latin typeface="Arial"/>
                <a:cs typeface="Arial"/>
              </a:rPr>
              <a:t>компаний ISBC основана в 2002 </a:t>
            </a:r>
            <a:r>
              <a:rPr sz="1600" spc="-25" dirty="0">
                <a:latin typeface="Arial"/>
                <a:cs typeface="Arial"/>
              </a:rPr>
              <a:t>году </a:t>
            </a:r>
            <a:r>
              <a:rPr sz="1600" spc="-5" dirty="0">
                <a:latin typeface="Arial"/>
                <a:cs typeface="Arial"/>
              </a:rPr>
              <a:t>и </a:t>
            </a:r>
            <a:r>
              <a:rPr sz="1600" spc="-15" dirty="0">
                <a:latin typeface="Arial"/>
                <a:cs typeface="Arial"/>
              </a:rPr>
              <a:t>является ведущим </a:t>
            </a:r>
            <a:r>
              <a:rPr sz="1600" spc="-5" dirty="0">
                <a:latin typeface="Arial"/>
                <a:cs typeface="Arial"/>
              </a:rPr>
              <a:t>российским  поставщиком </a:t>
            </a:r>
            <a:r>
              <a:rPr sz="1600" spc="-15" dirty="0">
                <a:latin typeface="Arial"/>
                <a:cs typeface="Arial"/>
              </a:rPr>
              <a:t>оборудования </a:t>
            </a:r>
            <a:r>
              <a:rPr sz="1600" spc="-5" dirty="0">
                <a:latin typeface="Arial"/>
                <a:cs typeface="Arial"/>
              </a:rPr>
              <a:t>и решений, основанных на </a:t>
            </a:r>
            <a:r>
              <a:rPr sz="1600" spc="-15" dirty="0">
                <a:latin typeface="Arial"/>
                <a:cs typeface="Arial"/>
              </a:rPr>
              <a:t>технологиях </a:t>
            </a:r>
            <a:r>
              <a:rPr sz="1600" spc="-25" dirty="0">
                <a:latin typeface="Arial"/>
                <a:cs typeface="Arial"/>
              </a:rPr>
              <a:t>смарт-карт,  </a:t>
            </a:r>
            <a:r>
              <a:rPr sz="1600" spc="-5" dirty="0">
                <a:latin typeface="Arial"/>
                <a:cs typeface="Arial"/>
              </a:rPr>
              <a:t>RFID и телекоммуникационных</a:t>
            </a:r>
            <a:r>
              <a:rPr sz="1600" spc="4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сервисах.</a:t>
            </a:r>
            <a:endParaRPr sz="1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600" spc="-5" dirty="0">
                <a:latin typeface="Arial"/>
                <a:cs typeface="Arial"/>
              </a:rPr>
              <a:t>В компании </a:t>
            </a:r>
            <a:r>
              <a:rPr sz="1600" spc="-15" dirty="0">
                <a:latin typeface="Arial"/>
                <a:cs typeface="Arial"/>
              </a:rPr>
              <a:t>работает </a:t>
            </a:r>
            <a:r>
              <a:rPr sz="1600" spc="-15" dirty="0" err="1">
                <a:latin typeface="Arial"/>
                <a:cs typeface="Arial"/>
              </a:rPr>
              <a:t>более</a:t>
            </a:r>
            <a:r>
              <a:rPr sz="1600" spc="-15" dirty="0">
                <a:latin typeface="Arial"/>
                <a:cs typeface="Arial"/>
              </a:rPr>
              <a:t> </a:t>
            </a:r>
            <a:r>
              <a:rPr lang="ru-RU" sz="1600" spc="-5" dirty="0">
                <a:latin typeface="Arial"/>
                <a:cs typeface="Arial"/>
              </a:rPr>
              <a:t>250</a:t>
            </a:r>
            <a:r>
              <a:rPr sz="1600" spc="100" dirty="0">
                <a:latin typeface="Arial"/>
                <a:cs typeface="Arial"/>
              </a:rPr>
              <a:t> </a:t>
            </a:r>
            <a:r>
              <a:rPr sz="1600" spc="-15" dirty="0">
                <a:latin typeface="Arial"/>
                <a:cs typeface="Arial"/>
              </a:rPr>
              <a:t>сотрудников.</a:t>
            </a:r>
            <a:endParaRPr sz="1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600" spc="-10" dirty="0">
                <a:latin typeface="Arial"/>
                <a:cs typeface="Arial"/>
              </a:rPr>
              <a:t>Офис </a:t>
            </a:r>
            <a:r>
              <a:rPr sz="1600" spc="-5" dirty="0">
                <a:latin typeface="Arial"/>
                <a:cs typeface="Arial"/>
              </a:rPr>
              <a:t>и </a:t>
            </a:r>
            <a:r>
              <a:rPr sz="1600" spc="-10" dirty="0">
                <a:latin typeface="Arial"/>
                <a:cs typeface="Arial"/>
              </a:rPr>
              <a:t>производство </a:t>
            </a:r>
            <a:r>
              <a:rPr sz="1600" spc="-5" dirty="0">
                <a:latin typeface="Arial"/>
                <a:cs typeface="Arial"/>
              </a:rPr>
              <a:t>ISBC </a:t>
            </a:r>
            <a:r>
              <a:rPr sz="1600" spc="-15" dirty="0">
                <a:latin typeface="Arial"/>
                <a:cs typeface="Arial"/>
              </a:rPr>
              <a:t>находятся </a:t>
            </a:r>
            <a:r>
              <a:rPr sz="1600" spc="-5" dirty="0">
                <a:latin typeface="Arial"/>
                <a:cs typeface="Arial"/>
              </a:rPr>
              <a:t>в</a:t>
            </a:r>
            <a:r>
              <a:rPr sz="1600" spc="150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Зеленограде.</a:t>
            </a:r>
            <a:endParaRPr sz="16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62200" y="519938"/>
            <a:ext cx="5732144" cy="738664"/>
          </a:xfrm>
        </p:spPr>
        <p:txBody>
          <a:bodyPr/>
          <a:lstStyle/>
          <a:p>
            <a:pPr algn="ctr"/>
            <a:r>
              <a:rPr lang="ru-RU" dirty="0"/>
              <a:t>Успешно реализованные проекты </a:t>
            </a:r>
            <a:r>
              <a:rPr lang="en-US" dirty="0"/>
              <a:t>ISBC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04800" y="1600200"/>
            <a:ext cx="8305800" cy="2954655"/>
          </a:xfrm>
        </p:spPr>
        <p:txBody>
          <a:bodyPr/>
          <a:lstStyle/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QUICKTEL :: Quick Telecom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QUICKTEL :: Beeline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QUICKTEL :: Beeline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Казахстан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QUICKTEL :: Beeline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Грузия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QUICKTEL :: BEELINE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Видеоконтроль</a:t>
            </a:r>
          </a:p>
          <a:p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ЕМИАС. Единая Медицинская Информационная Система Москвы.</a:t>
            </a:r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187" y="315912"/>
            <a:ext cx="1533525" cy="827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83664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88" y="300038"/>
            <a:ext cx="1533525" cy="827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290" name="Text Box 2"/>
          <p:cNvSpPr txBox="1">
            <a:spLocks noChangeArrowheads="1"/>
          </p:cNvSpPr>
          <p:nvPr/>
        </p:nvSpPr>
        <p:spPr bwMode="auto">
          <a:xfrm>
            <a:off x="2057400" y="474663"/>
            <a:ext cx="6583363" cy="785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624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ru-RU" altLang="ru-RU" sz="2400" b="1"/>
              <a:t>Платформа QUICKTEL :: QuickTelecom </a:t>
            </a:r>
          </a:p>
          <a:p>
            <a:pPr>
              <a:buClrTx/>
              <a:buFontTx/>
              <a:buNone/>
            </a:pPr>
            <a:r>
              <a:rPr lang="ru-RU" altLang="ru-RU" sz="2000"/>
              <a:t>Кастомизация для IKEA</a:t>
            </a: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0" y="1260474"/>
            <a:ext cx="7713663" cy="535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038069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88" y="300038"/>
            <a:ext cx="1533525" cy="827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314" name="Text Box 2"/>
          <p:cNvSpPr txBox="1">
            <a:spLocks noChangeArrowheads="1"/>
          </p:cNvSpPr>
          <p:nvPr/>
        </p:nvSpPr>
        <p:spPr bwMode="auto">
          <a:xfrm>
            <a:off x="2057400" y="474663"/>
            <a:ext cx="6583363" cy="785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624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ru-RU" altLang="ru-RU" sz="2400" b="1"/>
              <a:t>Платформа QUICKTEL :: QuickTelecom </a:t>
            </a:r>
          </a:p>
          <a:p>
            <a:pPr>
              <a:buClrTx/>
              <a:buFontTx/>
              <a:buNone/>
            </a:pPr>
            <a:r>
              <a:rPr lang="ru-RU" altLang="ru-RU" sz="2000"/>
              <a:t>Кастомизация для Beeline</a:t>
            </a: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075" y="1214438"/>
            <a:ext cx="7461250" cy="554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8961060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88" y="300038"/>
            <a:ext cx="1533525" cy="827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2057400" y="474663"/>
            <a:ext cx="6583363" cy="1147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624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ru-RU" altLang="ru-RU" sz="2400" b="1"/>
              <a:t>Платформа QUICKTEL :: QuickTelecom </a:t>
            </a:r>
          </a:p>
          <a:p>
            <a:pPr>
              <a:buClrTx/>
              <a:buFontTx/>
              <a:buNone/>
            </a:pPr>
            <a:r>
              <a:rPr lang="ru-RU" altLang="ru-RU"/>
              <a:t>Кастомизация для компании Аэрофлот</a:t>
            </a:r>
            <a:r>
              <a:rPr lang="ru-RU" altLang="ru-RU" sz="2200"/>
              <a:t> </a:t>
            </a:r>
          </a:p>
          <a:p>
            <a:pPr>
              <a:buClrTx/>
              <a:buFontTx/>
              <a:buNone/>
            </a:pPr>
            <a:endParaRPr lang="ru-RU" altLang="ru-RU" sz="800"/>
          </a:p>
          <a:p>
            <a:pPr>
              <a:buClrTx/>
              <a:buFontTx/>
              <a:buNone/>
            </a:pPr>
            <a:r>
              <a:rPr lang="ru-RU" altLang="ru-RU" sz="1500"/>
              <a:t>			Страница авторизации</a:t>
            </a: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0" y="1584325"/>
            <a:ext cx="7005638" cy="4986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537771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88" y="300038"/>
            <a:ext cx="1533525" cy="827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5362" name="Text Box 2"/>
          <p:cNvSpPr txBox="1">
            <a:spLocks noChangeArrowheads="1"/>
          </p:cNvSpPr>
          <p:nvPr/>
        </p:nvSpPr>
        <p:spPr bwMode="auto">
          <a:xfrm>
            <a:off x="2057400" y="438150"/>
            <a:ext cx="6583363" cy="785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624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ru-RU" altLang="ru-RU" sz="2400" b="1"/>
              <a:t>Платформа QUICKTEL :: Quick Telecom </a:t>
            </a:r>
          </a:p>
          <a:p>
            <a:pPr>
              <a:buClrTx/>
              <a:buFontTx/>
              <a:buNone/>
            </a:pPr>
            <a:r>
              <a:rPr lang="ru-RU" altLang="ru-RU"/>
              <a:t>Кастомизация для компании Аэрофлот</a:t>
            </a:r>
          </a:p>
          <a:p>
            <a:pPr>
              <a:buClrTx/>
              <a:buFontTx/>
              <a:buNone/>
            </a:pPr>
            <a:endParaRPr lang="ru-RU" altLang="ru-RU" sz="800"/>
          </a:p>
          <a:p>
            <a:pPr lvl="3"/>
            <a:r>
              <a:rPr lang="ru-RU" altLang="ru-RU" sz="1600"/>
              <a:t>Дизайн личного кабинета</a:t>
            </a: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88" y="1587500"/>
            <a:ext cx="7904162" cy="4929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294782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88" y="300038"/>
            <a:ext cx="1533525" cy="827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482" name="Text Box 2"/>
          <p:cNvSpPr txBox="1">
            <a:spLocks noChangeArrowheads="1"/>
          </p:cNvSpPr>
          <p:nvPr/>
        </p:nvSpPr>
        <p:spPr bwMode="auto">
          <a:xfrm>
            <a:off x="2057400" y="474663"/>
            <a:ext cx="6870700" cy="1487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624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ru-RU" altLang="ru-RU" sz="2400" b="1"/>
              <a:t>Платформа QUICKTEL :: Beeline</a:t>
            </a:r>
          </a:p>
          <a:p>
            <a:pPr>
              <a:buClrTx/>
              <a:buFontTx/>
              <a:buNone/>
            </a:pPr>
            <a:r>
              <a:rPr lang="ru-RU" altLang="ru-RU"/>
              <a:t>Сервис отправки и приёма SMS сообщений Билайн-Бизнес®</a:t>
            </a:r>
            <a:r>
              <a:rPr lang="ru-RU" altLang="ru-RU" sz="2400"/>
              <a:t> </a:t>
            </a:r>
          </a:p>
          <a:p>
            <a:pPr>
              <a:buClrTx/>
              <a:buFontTx/>
              <a:buNone/>
            </a:pPr>
            <a:endParaRPr lang="ru-RU" altLang="ru-RU" sz="800"/>
          </a:p>
          <a:p>
            <a:pPr>
              <a:buClrTx/>
              <a:buFontTx/>
              <a:buNone/>
            </a:pPr>
            <a:r>
              <a:rPr lang="ru-RU" altLang="ru-RU"/>
              <a:t>			</a:t>
            </a:r>
            <a:r>
              <a:rPr lang="ru-RU" altLang="ru-RU" sz="1500"/>
              <a:t>Дизайн личного кабинета</a:t>
            </a:r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4300" y="1581150"/>
            <a:ext cx="6572250" cy="4881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734524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88" y="300038"/>
            <a:ext cx="1533525" cy="827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1506" name="Text Box 2"/>
          <p:cNvSpPr txBox="1">
            <a:spLocks noChangeArrowheads="1"/>
          </p:cNvSpPr>
          <p:nvPr/>
        </p:nvSpPr>
        <p:spPr bwMode="auto">
          <a:xfrm>
            <a:off x="2057400" y="474663"/>
            <a:ext cx="6870700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624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ru-RU" altLang="ru-RU" sz="2400" b="1"/>
              <a:t>Платформа QUICKTEL :: Beeline-Казахстан</a:t>
            </a:r>
            <a:r>
              <a:rPr lang="ru-RU" altLang="ru-RU" sz="2400"/>
              <a:t> </a:t>
            </a:r>
          </a:p>
          <a:p>
            <a:pPr>
              <a:buClrTx/>
              <a:buFontTx/>
              <a:buNone/>
            </a:pPr>
            <a:endParaRPr lang="ru-RU" altLang="ru-RU" sz="800"/>
          </a:p>
          <a:p>
            <a:pPr>
              <a:buClrTx/>
              <a:buFontTx/>
              <a:buNone/>
            </a:pPr>
            <a:endParaRPr lang="ru-RU" altLang="ru-RU" sz="800"/>
          </a:p>
          <a:p>
            <a:pPr>
              <a:buClrTx/>
              <a:buFontTx/>
              <a:buNone/>
            </a:pPr>
            <a:r>
              <a:rPr lang="ru-RU" altLang="ru-RU" sz="1600"/>
              <a:t>			Страница авторизации</a:t>
            </a:r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313" y="1482725"/>
            <a:ext cx="7954962" cy="4341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454505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88" y="301625"/>
            <a:ext cx="1533525" cy="827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2057400" y="474663"/>
            <a:ext cx="7159625" cy="1271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444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ru-RU" altLang="ru-RU" sz="2200" b="1"/>
              <a:t>Платформа QUICKTEL::BEELINE-Видеоконтроль</a:t>
            </a:r>
          </a:p>
          <a:p>
            <a:pPr>
              <a:buClrTx/>
              <a:buFontTx/>
              <a:buNone/>
            </a:pPr>
            <a:endParaRPr lang="ru-RU" altLang="ru-RU" sz="800"/>
          </a:p>
          <a:p>
            <a:pPr>
              <a:buClrTx/>
              <a:buFontTx/>
              <a:buNone/>
            </a:pPr>
            <a:r>
              <a:rPr lang="ru-RU" altLang="ru-RU" sz="1600"/>
              <a:t>			Дизайн личного кабинета</a:t>
            </a:r>
          </a:p>
        </p:txBody>
      </p:sp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1425575"/>
            <a:ext cx="6048375" cy="4981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183259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88" y="301625"/>
            <a:ext cx="1533525" cy="827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7650" name="Text Box 2"/>
          <p:cNvSpPr txBox="1">
            <a:spLocks noChangeArrowheads="1"/>
          </p:cNvSpPr>
          <p:nvPr/>
        </p:nvSpPr>
        <p:spPr bwMode="auto">
          <a:xfrm>
            <a:off x="2057400" y="476250"/>
            <a:ext cx="7159625" cy="1263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624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ru-RU" altLang="ru-RU" sz="2400" b="1"/>
              <a:t>ЕМИАС</a:t>
            </a:r>
          </a:p>
          <a:p>
            <a:pPr>
              <a:buClrTx/>
              <a:buFontTx/>
              <a:buNone/>
            </a:pPr>
            <a:r>
              <a:rPr lang="ru-RU" altLang="ru-RU" sz="1600"/>
              <a:t>Единая Медицинская Информационная Система Москвы</a:t>
            </a:r>
          </a:p>
          <a:p>
            <a:pPr>
              <a:buClrTx/>
              <a:buFontTx/>
              <a:buNone/>
            </a:pPr>
            <a:r>
              <a:rPr lang="ru-RU" altLang="ru-RU" sz="1600"/>
              <a:t>Медицинский портал ЕМИАС.ИНФО</a:t>
            </a:r>
          </a:p>
        </p:txBody>
      </p:sp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1538" y="1443038"/>
            <a:ext cx="2400300" cy="426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7725" y="1431925"/>
            <a:ext cx="2408238" cy="4287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7653" name="Text Box 5"/>
          <p:cNvSpPr txBox="1">
            <a:spLocks noChangeArrowheads="1"/>
          </p:cNvSpPr>
          <p:nvPr/>
        </p:nvSpPr>
        <p:spPr bwMode="auto">
          <a:xfrm>
            <a:off x="936625" y="5832475"/>
            <a:ext cx="7704138" cy="725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832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ru-RU" altLang="ru-RU" sz="1500"/>
              <a:t>Компания ISBC Telecom принимала участие в разработке системы безопасной авторизации в портале ЕМИАС по картам врачей, а так же в разработке системы цифровой подписи рецептов, выдаваемых врачами.</a:t>
            </a:r>
          </a:p>
        </p:txBody>
      </p:sp>
    </p:spTree>
    <p:extLst>
      <p:ext uri="{BB962C8B-B14F-4D97-AF65-F5344CB8AC3E}">
        <p14:creationId xmlns:p14="http://schemas.microsoft.com/office/powerpoint/2010/main" val="205756047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88" y="301625"/>
            <a:ext cx="1533525" cy="827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2057400" y="476250"/>
            <a:ext cx="7159625" cy="1512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624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ru-RU" altLang="ru-RU" sz="2400"/>
              <a:t>Интеграция с процессинговыми системами</a:t>
            </a:r>
          </a:p>
          <a:p>
            <a:pPr>
              <a:buClrTx/>
              <a:buFontTx/>
              <a:buNone/>
            </a:pPr>
            <a:endParaRPr lang="ru-RU" altLang="ru-RU" sz="2400"/>
          </a:p>
        </p:txBody>
      </p:sp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75" y="1425575"/>
            <a:ext cx="3582988" cy="195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1725" y="3600450"/>
            <a:ext cx="3548063" cy="266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867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725" y="3671888"/>
            <a:ext cx="3779838" cy="2519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8678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9500" y="1403350"/>
            <a:ext cx="3030538" cy="1979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524623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88" y="296863"/>
            <a:ext cx="1533525" cy="827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2025" y="971550"/>
            <a:ext cx="4967288" cy="420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215900" y="4305300"/>
            <a:ext cx="8712200" cy="222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4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95000"/>
              </a:lnSpc>
            </a:pPr>
            <a:r>
              <a:rPr lang="ru-RU" altLang="ru-RU" sz="1600" b="1" dirty="0"/>
              <a:t>ISBC </a:t>
            </a:r>
            <a:r>
              <a:rPr lang="ru-RU" altLang="ru-RU" sz="1600" b="1" dirty="0" err="1"/>
              <a:t>Telecom</a:t>
            </a:r>
            <a:r>
              <a:rPr lang="ru-RU" altLang="ru-RU" sz="1600" b="1" dirty="0"/>
              <a:t>: </a:t>
            </a:r>
            <a:r>
              <a:rPr lang="ru-RU" altLang="ru-RU" sz="1600" dirty="0"/>
              <a:t>Телекоммуникационные сервисы SMS, MMS, </a:t>
            </a:r>
            <a:r>
              <a:rPr lang="en-US" altLang="ru-RU" sz="1600" dirty="0"/>
              <a:t>Push</a:t>
            </a:r>
            <a:r>
              <a:rPr lang="ru-RU" altLang="ru-RU" sz="1600" dirty="0"/>
              <a:t>, </a:t>
            </a:r>
            <a:r>
              <a:rPr lang="en-US" altLang="ru-RU" sz="1600" dirty="0"/>
              <a:t>E-Mail</a:t>
            </a:r>
            <a:r>
              <a:rPr lang="ru-RU" altLang="ru-RU" sz="1600" dirty="0"/>
              <a:t> и NFC технологии</a:t>
            </a:r>
          </a:p>
          <a:p>
            <a:pPr>
              <a:lnSpc>
                <a:spcPct val="95000"/>
              </a:lnSpc>
            </a:pPr>
            <a:endParaRPr lang="en-US" altLang="ru-RU" sz="1600" b="1" dirty="0"/>
          </a:p>
          <a:p>
            <a:pPr>
              <a:lnSpc>
                <a:spcPct val="95000"/>
              </a:lnSpc>
            </a:pPr>
            <a:r>
              <a:rPr lang="ru-RU" altLang="ru-RU" sz="1600" b="1" dirty="0"/>
              <a:t>ISBC R&amp;D: </a:t>
            </a:r>
            <a:r>
              <a:rPr lang="ru-RU" altLang="ru-RU" sz="1600" dirty="0"/>
              <a:t>Интеграция решений в области смарт-карт, телекоммуникаций и информационной безопасности</a:t>
            </a:r>
          </a:p>
          <a:p>
            <a:pPr>
              <a:lnSpc>
                <a:spcPct val="95000"/>
              </a:lnSpc>
              <a:buClrTx/>
              <a:buFontTx/>
              <a:buNone/>
            </a:pPr>
            <a:endParaRPr lang="en-US" altLang="ru-RU" sz="1600" b="1" dirty="0"/>
          </a:p>
          <a:p>
            <a:pPr>
              <a:lnSpc>
                <a:spcPct val="95000"/>
              </a:lnSpc>
              <a:buClrTx/>
              <a:buFontTx/>
              <a:buNone/>
            </a:pPr>
            <a:r>
              <a:rPr lang="ru-RU" altLang="ru-RU" sz="1600" b="1" dirty="0"/>
              <a:t>ISBC </a:t>
            </a:r>
            <a:r>
              <a:rPr lang="ru-RU" altLang="ru-RU" sz="1600" b="1" dirty="0" err="1"/>
              <a:t>Cards</a:t>
            </a:r>
            <a:r>
              <a:rPr lang="en-US" altLang="ru-RU" sz="1600" b="1" dirty="0"/>
              <a:t>,</a:t>
            </a:r>
            <a:r>
              <a:rPr lang="ru-RU" altLang="ru-RU" sz="1600" b="1" dirty="0"/>
              <a:t> RFID</a:t>
            </a:r>
            <a:r>
              <a:rPr lang="en-US" altLang="ru-RU" sz="1600" b="1" dirty="0"/>
              <a:t>,</a:t>
            </a:r>
            <a:r>
              <a:rPr lang="ru-RU" altLang="ru-RU" sz="1600" b="1" dirty="0"/>
              <a:t> </a:t>
            </a:r>
            <a:r>
              <a:rPr lang="ru-RU" altLang="ru-RU" sz="1600" b="1" dirty="0" err="1"/>
              <a:t>Livestock</a:t>
            </a:r>
            <a:r>
              <a:rPr lang="ru-RU" altLang="ru-RU" sz="1600" b="1" dirty="0"/>
              <a:t>-ID</a:t>
            </a:r>
            <a:r>
              <a:rPr lang="en-US" altLang="ru-RU" sz="1600" b="1" dirty="0"/>
              <a:t> </a:t>
            </a:r>
            <a:r>
              <a:rPr lang="en-US" altLang="ru-RU" sz="1600" b="1" dirty="0" err="1"/>
              <a:t>и</a:t>
            </a:r>
            <a:r>
              <a:rPr lang="ru-RU" altLang="ru-RU" sz="1600" b="1" dirty="0"/>
              <a:t> </a:t>
            </a:r>
            <a:r>
              <a:rPr lang="ru-RU" altLang="ru-RU" sz="1600" b="1" dirty="0" err="1"/>
              <a:t>mPOS</a:t>
            </a:r>
            <a:r>
              <a:rPr lang="ru-RU" altLang="ru-RU" sz="1600" b="1" dirty="0"/>
              <a:t> &amp; </a:t>
            </a:r>
            <a:r>
              <a:rPr lang="ru-RU" altLang="ru-RU" sz="1600" b="1" dirty="0" err="1"/>
              <a:t>Readers</a:t>
            </a:r>
            <a:r>
              <a:rPr lang="ru-RU" altLang="ru-RU" sz="1600" b="1" dirty="0"/>
              <a:t>: </a:t>
            </a:r>
            <a:r>
              <a:rPr lang="ru-RU" altLang="ru-RU" sz="1600" dirty="0"/>
              <a:t>другие подразделения группы компании</a:t>
            </a:r>
          </a:p>
        </p:txBody>
      </p:sp>
    </p:spTree>
    <p:extLst>
      <p:ext uri="{BB962C8B-B14F-4D97-AF65-F5344CB8AC3E}">
        <p14:creationId xmlns:p14="http://schemas.microsoft.com/office/powerpoint/2010/main" val="215864815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88" y="303213"/>
            <a:ext cx="1533525" cy="827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9698" name="Text Box 2"/>
          <p:cNvSpPr txBox="1">
            <a:spLocks noChangeArrowheads="1"/>
          </p:cNvSpPr>
          <p:nvPr/>
        </p:nvSpPr>
        <p:spPr bwMode="auto">
          <a:xfrm>
            <a:off x="2020888" y="476250"/>
            <a:ext cx="7159625" cy="785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624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ru-RU" altLang="ru-RU" sz="2400" b="1"/>
              <a:t>Безопасность платформы QUICKTEL</a:t>
            </a:r>
          </a:p>
        </p:txBody>
      </p:sp>
      <p:sp>
        <p:nvSpPr>
          <p:cNvPr id="29699" name="Text Box 3"/>
          <p:cNvSpPr txBox="1">
            <a:spLocks noChangeArrowheads="1"/>
          </p:cNvSpPr>
          <p:nvPr/>
        </p:nvSpPr>
        <p:spPr bwMode="auto">
          <a:xfrm>
            <a:off x="3817938" y="1300956"/>
            <a:ext cx="7920038" cy="488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832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ru-RU" altLang="ru-RU" sz="1500" b="1" dirty="0">
                <a:solidFill>
                  <a:srgbClr val="8EC73F"/>
                </a:solidFill>
              </a:rPr>
              <a:t>Безопасность:</a:t>
            </a:r>
          </a:p>
          <a:p>
            <a:pPr>
              <a:buClrTx/>
              <a:buFontTx/>
              <a:buNone/>
            </a:pPr>
            <a:endParaRPr lang="ru-RU" altLang="ru-RU" sz="1300" b="1" dirty="0">
              <a:solidFill>
                <a:srgbClr val="8EC73F"/>
              </a:solidFill>
            </a:endParaRPr>
          </a:p>
          <a:p>
            <a:pPr>
              <a:buClrTx/>
              <a:buFontTx/>
              <a:buNone/>
            </a:pPr>
            <a:r>
              <a:rPr lang="ru-RU" altLang="ru-RU" sz="1500" dirty="0">
                <a:cs typeface="Tahoma" panose="020B0604030504040204" pitchFamily="34" charset="0"/>
              </a:rPr>
              <a:t>- Возможность использования, вместо паролей, </a:t>
            </a:r>
          </a:p>
          <a:p>
            <a:pPr>
              <a:buClrTx/>
              <a:buFontTx/>
              <a:buNone/>
            </a:pPr>
            <a:r>
              <a:rPr lang="ru-RU" altLang="ru-RU" sz="1500" dirty="0">
                <a:cs typeface="Tahoma" panose="020B0604030504040204" pitchFamily="34" charset="0"/>
              </a:rPr>
              <a:t>строгой двухфакторной аутентификации по </a:t>
            </a:r>
          </a:p>
          <a:p>
            <a:pPr>
              <a:buClrTx/>
              <a:buFontTx/>
              <a:buNone/>
            </a:pPr>
            <a:r>
              <a:rPr lang="ru-RU" altLang="ru-RU" sz="1500" dirty="0">
                <a:cs typeface="Tahoma" panose="020B0604030504040204" pitchFamily="34" charset="0"/>
              </a:rPr>
              <a:t>клиентским SSL сертификатам, с помощью</a:t>
            </a:r>
          </a:p>
          <a:p>
            <a:pPr>
              <a:buClrTx/>
              <a:buFontTx/>
              <a:buNone/>
            </a:pPr>
            <a:r>
              <a:rPr lang="ru-RU" altLang="ru-RU" sz="1500" dirty="0">
                <a:cs typeface="Tahoma" panose="020B0604030504040204" pitchFamily="34" charset="0"/>
              </a:rPr>
              <a:t>криптографических смарт-карт и USB ключей;</a:t>
            </a:r>
          </a:p>
          <a:p>
            <a:pPr>
              <a:buClrTx/>
              <a:buFontTx/>
              <a:buNone/>
            </a:pPr>
            <a:endParaRPr lang="ru-RU" altLang="ru-RU" sz="1300" dirty="0">
              <a:cs typeface="Tahoma" panose="020B0604030504040204" pitchFamily="34" charset="0"/>
            </a:endParaRPr>
          </a:p>
          <a:p>
            <a:pPr>
              <a:buClrTx/>
              <a:buFontTx/>
              <a:buNone/>
            </a:pPr>
            <a:r>
              <a:rPr lang="ru-RU" altLang="ru-RU" sz="1500" dirty="0">
                <a:cs typeface="Tahoma" panose="020B0604030504040204" pitchFamily="34" charset="0"/>
              </a:rPr>
              <a:t>- Платформа может ограничивать скорость попадания </a:t>
            </a:r>
          </a:p>
          <a:p>
            <a:pPr>
              <a:buClrTx/>
              <a:buFontTx/>
              <a:buNone/>
            </a:pPr>
            <a:r>
              <a:rPr lang="ru-RU" altLang="ru-RU" sz="1500" dirty="0">
                <a:cs typeface="Tahoma" panose="020B0604030504040204" pitchFamily="34" charset="0"/>
              </a:rPr>
              <a:t>сообщений к оператору. В зависимости от модели </a:t>
            </a:r>
          </a:p>
          <a:p>
            <a:pPr>
              <a:buClrTx/>
              <a:buFontTx/>
              <a:buNone/>
            </a:pPr>
            <a:r>
              <a:rPr lang="ru-RU" altLang="ru-RU" sz="1500" dirty="0">
                <a:cs typeface="Tahoma" panose="020B0604030504040204" pitchFamily="34" charset="0"/>
              </a:rPr>
              <a:t>подключения, скорость можно регулировать для </a:t>
            </a:r>
          </a:p>
          <a:p>
            <a:pPr>
              <a:buClrTx/>
              <a:buFontTx/>
              <a:buNone/>
            </a:pPr>
            <a:r>
              <a:rPr lang="ru-RU" altLang="ru-RU" sz="1500" dirty="0">
                <a:cs typeface="Tahoma" panose="020B0604030504040204" pitchFamily="34" charset="0"/>
              </a:rPr>
              <a:t>каждого Клиента либо для группы Клиентов.</a:t>
            </a:r>
          </a:p>
          <a:p>
            <a:pPr>
              <a:buClrTx/>
              <a:buFontTx/>
              <a:buNone/>
            </a:pPr>
            <a:r>
              <a:rPr lang="ru-RU" altLang="ru-RU" sz="1500" dirty="0">
                <a:cs typeface="Tahoma" panose="020B0604030504040204" pitchFamily="34" charset="0"/>
              </a:rPr>
              <a:t>Возможно балансировать нагрузку между несколькими </a:t>
            </a:r>
          </a:p>
          <a:p>
            <a:pPr>
              <a:buClrTx/>
              <a:buFontTx/>
              <a:buNone/>
            </a:pPr>
            <a:r>
              <a:rPr lang="ru-RU" altLang="ru-RU" sz="1500" dirty="0">
                <a:cs typeface="Tahoma" panose="020B0604030504040204" pitchFamily="34" charset="0"/>
              </a:rPr>
              <a:t>подключениями, что повышает надежность всей системы;</a:t>
            </a:r>
          </a:p>
          <a:p>
            <a:pPr>
              <a:buClrTx/>
              <a:buFontTx/>
              <a:buNone/>
            </a:pPr>
            <a:endParaRPr lang="ru-RU" altLang="ru-RU" sz="1300" dirty="0">
              <a:cs typeface="Tahoma" panose="020B0604030504040204" pitchFamily="34" charset="0"/>
            </a:endParaRPr>
          </a:p>
          <a:p>
            <a:pPr>
              <a:buClrTx/>
              <a:buFontTx/>
              <a:buNone/>
            </a:pPr>
            <a:r>
              <a:rPr lang="ru-RU" altLang="ru-RU" sz="1500" dirty="0">
                <a:cs typeface="Tahoma" panose="020B0604030504040204" pitchFamily="34" charset="0"/>
              </a:rPr>
              <a:t>- Возможность приостановки рассылки путем удаления </a:t>
            </a:r>
          </a:p>
          <a:p>
            <a:pPr>
              <a:buClrTx/>
              <a:buFontTx/>
              <a:buNone/>
            </a:pPr>
            <a:r>
              <a:rPr lang="ru-RU" altLang="ru-RU" sz="1500" dirty="0">
                <a:cs typeface="Tahoma" panose="020B0604030504040204" pitchFamily="34" charset="0"/>
              </a:rPr>
              <a:t>сообщений из очереди. В момент рассылки сообщений </a:t>
            </a:r>
          </a:p>
          <a:p>
            <a:pPr>
              <a:buClrTx/>
              <a:buFontTx/>
              <a:buNone/>
            </a:pPr>
            <a:r>
              <a:rPr lang="ru-RU" altLang="ru-RU" sz="1500" dirty="0">
                <a:cs typeface="Tahoma" panose="020B0604030504040204" pitchFamily="34" charset="0"/>
              </a:rPr>
              <a:t>Клиент может отправить запрос на её остановку. </a:t>
            </a:r>
          </a:p>
          <a:p>
            <a:pPr>
              <a:buClrTx/>
              <a:buFontTx/>
              <a:buNone/>
            </a:pPr>
            <a:r>
              <a:rPr lang="ru-RU" altLang="ru-RU" sz="1500" dirty="0">
                <a:cs typeface="Tahoma" panose="020B0604030504040204" pitchFamily="34" charset="0"/>
              </a:rPr>
              <a:t>При этом планирование новых отправок прекращается, </a:t>
            </a:r>
          </a:p>
          <a:p>
            <a:pPr>
              <a:buClrTx/>
              <a:buFontTx/>
              <a:buNone/>
            </a:pPr>
            <a:r>
              <a:rPr lang="ru-RU" altLang="ru-RU" sz="1500" dirty="0">
                <a:cs typeface="Tahoma" panose="020B0604030504040204" pitchFamily="34" charset="0"/>
              </a:rPr>
              <a:t>И выполняется запрос на отмену еще не отправленных </a:t>
            </a:r>
          </a:p>
          <a:p>
            <a:pPr>
              <a:buClrTx/>
              <a:buFontTx/>
              <a:buNone/>
            </a:pPr>
            <a:r>
              <a:rPr lang="ru-RU" altLang="ru-RU" sz="1500" dirty="0">
                <a:cs typeface="Tahoma" panose="020B0604030504040204" pitchFamily="34" charset="0"/>
              </a:rPr>
              <a:t>сообщений.</a:t>
            </a:r>
          </a:p>
        </p:txBody>
      </p:sp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5" y="2124075"/>
            <a:ext cx="3217863" cy="3240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600758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46531" y="297179"/>
            <a:ext cx="1533144" cy="82905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696967" y="1341119"/>
            <a:ext cx="2157984" cy="296875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940295" y="1341119"/>
            <a:ext cx="2159507" cy="296875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99515">
              <a:lnSpc>
                <a:spcPct val="100000"/>
              </a:lnSpc>
            </a:pPr>
            <a:r>
              <a:rPr spc="-5" dirty="0"/>
              <a:t>Лицензии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7135494" y="4480737"/>
            <a:ext cx="1641475" cy="138112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27305" marR="17780" indent="-2540" algn="ctr">
              <a:lnSpc>
                <a:spcPts val="1800"/>
              </a:lnSpc>
              <a:spcBef>
                <a:spcPts val="75"/>
              </a:spcBef>
            </a:pPr>
            <a:r>
              <a:rPr sz="1400" spc="-5" dirty="0">
                <a:latin typeface="Arial"/>
                <a:cs typeface="Arial"/>
              </a:rPr>
              <a:t>На деятельность  по разработке </a:t>
            </a:r>
            <a:r>
              <a:rPr sz="1400" dirty="0">
                <a:latin typeface="Arial"/>
                <a:cs typeface="Arial"/>
              </a:rPr>
              <a:t>и  </a:t>
            </a:r>
            <a:r>
              <a:rPr sz="1400" spc="-5" dirty="0">
                <a:latin typeface="Arial"/>
                <a:cs typeface="Arial"/>
              </a:rPr>
              <a:t>(или)</a:t>
            </a:r>
            <a:r>
              <a:rPr sz="1400" spc="-5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производству</a:t>
            </a:r>
            <a:endParaRPr sz="14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40"/>
              </a:spcBef>
            </a:pPr>
            <a:r>
              <a:rPr sz="1400" spc="-5" dirty="0">
                <a:latin typeface="Arial"/>
                <a:cs typeface="Arial"/>
              </a:rPr>
              <a:t>средств</a:t>
            </a:r>
            <a:r>
              <a:rPr sz="1400" spc="-12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защиты</a:t>
            </a:r>
            <a:endParaRPr sz="1400">
              <a:latin typeface="Arial"/>
              <a:cs typeface="Arial"/>
            </a:endParaRPr>
          </a:p>
          <a:p>
            <a:pPr marL="12700" marR="5080" algn="ctr">
              <a:lnSpc>
                <a:spcPct val="106400"/>
              </a:lnSpc>
              <a:spcBef>
                <a:spcPts val="10"/>
              </a:spcBef>
            </a:pPr>
            <a:r>
              <a:rPr sz="1400" spc="5" dirty="0">
                <a:latin typeface="Arial"/>
                <a:cs typeface="Arial"/>
              </a:rPr>
              <a:t>к</a:t>
            </a:r>
            <a:r>
              <a:rPr sz="1400" dirty="0">
                <a:latin typeface="Arial"/>
                <a:cs typeface="Arial"/>
              </a:rPr>
              <a:t>онф</a:t>
            </a:r>
            <a:r>
              <a:rPr sz="1400" spc="-10" dirty="0">
                <a:latin typeface="Arial"/>
                <a:cs typeface="Arial"/>
              </a:rPr>
              <a:t>и</a:t>
            </a:r>
            <a:r>
              <a:rPr sz="1400" dirty="0">
                <a:latin typeface="Arial"/>
                <a:cs typeface="Arial"/>
              </a:rPr>
              <a:t>денциа</a:t>
            </a:r>
            <a:r>
              <a:rPr sz="1400" spc="-10" dirty="0">
                <a:latin typeface="Arial"/>
                <a:cs typeface="Arial"/>
              </a:rPr>
              <a:t>л</a:t>
            </a:r>
            <a:r>
              <a:rPr sz="1400" dirty="0">
                <a:latin typeface="Arial"/>
                <a:cs typeface="Arial"/>
              </a:rPr>
              <a:t>ь</a:t>
            </a:r>
            <a:r>
              <a:rPr sz="1400" spc="-10" dirty="0">
                <a:latin typeface="Arial"/>
                <a:cs typeface="Arial"/>
              </a:rPr>
              <a:t>н</a:t>
            </a:r>
            <a:r>
              <a:rPr sz="1400" spc="-15" dirty="0">
                <a:latin typeface="Arial"/>
                <a:cs typeface="Arial"/>
              </a:rPr>
              <a:t>о</a:t>
            </a:r>
            <a:r>
              <a:rPr sz="1400" dirty="0">
                <a:latin typeface="Arial"/>
                <a:cs typeface="Arial"/>
              </a:rPr>
              <a:t>й  </a:t>
            </a:r>
            <a:r>
              <a:rPr sz="1400" spc="-5" dirty="0">
                <a:latin typeface="Arial"/>
                <a:cs typeface="Arial"/>
              </a:rPr>
              <a:t>информации.</a:t>
            </a:r>
            <a:endParaRPr sz="14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955540" y="4480311"/>
            <a:ext cx="1641475" cy="11544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-635" algn="ctr">
              <a:lnSpc>
                <a:spcPct val="107200"/>
              </a:lnSpc>
            </a:pPr>
            <a:r>
              <a:rPr sz="1400" spc="-5" dirty="0">
                <a:latin typeface="Arial"/>
                <a:cs typeface="Arial"/>
              </a:rPr>
              <a:t>На деятельность  по технической  защите  </a:t>
            </a:r>
            <a:r>
              <a:rPr sz="1400" spc="5" dirty="0">
                <a:latin typeface="Arial"/>
                <a:cs typeface="Arial"/>
              </a:rPr>
              <a:t>к</a:t>
            </a:r>
            <a:r>
              <a:rPr sz="1400" dirty="0">
                <a:latin typeface="Arial"/>
                <a:cs typeface="Arial"/>
              </a:rPr>
              <a:t>онф</a:t>
            </a:r>
            <a:r>
              <a:rPr sz="1400" spc="-10" dirty="0">
                <a:latin typeface="Arial"/>
                <a:cs typeface="Arial"/>
              </a:rPr>
              <a:t>и</a:t>
            </a:r>
            <a:r>
              <a:rPr sz="1400" dirty="0">
                <a:latin typeface="Arial"/>
                <a:cs typeface="Arial"/>
              </a:rPr>
              <a:t>денциа</a:t>
            </a:r>
            <a:r>
              <a:rPr sz="1400" spc="-10" dirty="0">
                <a:latin typeface="Arial"/>
                <a:cs typeface="Arial"/>
              </a:rPr>
              <a:t>л</a:t>
            </a:r>
            <a:r>
              <a:rPr sz="1400" dirty="0">
                <a:latin typeface="Arial"/>
                <a:cs typeface="Arial"/>
              </a:rPr>
              <a:t>ь</a:t>
            </a:r>
            <a:r>
              <a:rPr sz="1400" spc="-10" dirty="0">
                <a:latin typeface="Arial"/>
                <a:cs typeface="Arial"/>
              </a:rPr>
              <a:t>н</a:t>
            </a:r>
            <a:r>
              <a:rPr sz="1400" spc="-15" dirty="0">
                <a:latin typeface="Arial"/>
                <a:cs typeface="Arial"/>
              </a:rPr>
              <a:t>о</a:t>
            </a:r>
            <a:r>
              <a:rPr sz="1400" dirty="0">
                <a:latin typeface="Arial"/>
                <a:cs typeface="Arial"/>
              </a:rPr>
              <a:t>й  </a:t>
            </a:r>
            <a:r>
              <a:rPr sz="1400" spc="-5" dirty="0">
                <a:latin typeface="Arial"/>
                <a:cs typeface="Arial"/>
              </a:rPr>
              <a:t>информации.</a:t>
            </a:r>
            <a:endParaRPr sz="14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739389" y="4469602"/>
            <a:ext cx="1558290" cy="6972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065" marR="5080" indent="-2540" algn="ctr">
              <a:lnSpc>
                <a:spcPct val="107100"/>
              </a:lnSpc>
            </a:pPr>
            <a:r>
              <a:rPr sz="1400" spc="-5" dirty="0">
                <a:latin typeface="Arial"/>
                <a:cs typeface="Arial"/>
              </a:rPr>
              <a:t>На </a:t>
            </a:r>
            <a:r>
              <a:rPr sz="1400" dirty="0">
                <a:latin typeface="Arial"/>
                <a:cs typeface="Arial"/>
              </a:rPr>
              <a:t>оказание </a:t>
            </a:r>
            <a:r>
              <a:rPr sz="1400" spc="-10" dirty="0">
                <a:latin typeface="Arial"/>
                <a:cs typeface="Arial"/>
              </a:rPr>
              <a:t>услуг  </a:t>
            </a:r>
            <a:r>
              <a:rPr sz="1400" spc="-5" dirty="0">
                <a:latin typeface="Arial"/>
                <a:cs typeface="Arial"/>
              </a:rPr>
              <a:t>связи по</a:t>
            </a:r>
            <a:r>
              <a:rPr sz="1400" spc="-80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передаче  </a:t>
            </a:r>
            <a:r>
              <a:rPr sz="1400" spc="-5" dirty="0">
                <a:latin typeface="Arial"/>
                <a:cs typeface="Arial"/>
              </a:rPr>
              <a:t>данных.</a:t>
            </a:r>
            <a:endParaRPr sz="14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51180" y="4450425"/>
            <a:ext cx="1346200" cy="6972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-3810" algn="ctr">
              <a:lnSpc>
                <a:spcPct val="107100"/>
              </a:lnSpc>
            </a:pPr>
            <a:r>
              <a:rPr sz="1400" dirty="0">
                <a:latin typeface="Arial"/>
                <a:cs typeface="Arial"/>
              </a:rPr>
              <a:t>На оказание  </a:t>
            </a:r>
            <a:r>
              <a:rPr sz="1400" spc="-10" dirty="0">
                <a:latin typeface="Arial"/>
                <a:cs typeface="Arial"/>
              </a:rPr>
              <a:t>т</a:t>
            </a:r>
            <a:r>
              <a:rPr sz="1400" spc="-50" dirty="0">
                <a:latin typeface="Arial"/>
                <a:cs typeface="Arial"/>
              </a:rPr>
              <a:t>е</a:t>
            </a:r>
            <a:r>
              <a:rPr sz="1400" dirty="0">
                <a:latin typeface="Arial"/>
                <a:cs typeface="Arial"/>
              </a:rPr>
              <a:t>ле</a:t>
            </a:r>
            <a:r>
              <a:rPr sz="1400" spc="-10" dirty="0">
                <a:latin typeface="Arial"/>
                <a:cs typeface="Arial"/>
              </a:rPr>
              <a:t>м</a:t>
            </a:r>
            <a:r>
              <a:rPr sz="1400" spc="-40" dirty="0">
                <a:latin typeface="Arial"/>
                <a:cs typeface="Arial"/>
              </a:rPr>
              <a:t>а</a:t>
            </a:r>
            <a:r>
              <a:rPr sz="1400" dirty="0">
                <a:latin typeface="Arial"/>
                <a:cs typeface="Arial"/>
              </a:rPr>
              <a:t>т</a:t>
            </a:r>
            <a:r>
              <a:rPr sz="1400" spc="-5" dirty="0">
                <a:latin typeface="Arial"/>
                <a:cs typeface="Arial"/>
              </a:rPr>
              <a:t>и</a:t>
            </a:r>
            <a:r>
              <a:rPr sz="1400" dirty="0">
                <a:latin typeface="Arial"/>
                <a:cs typeface="Arial"/>
              </a:rPr>
              <a:t>че</a:t>
            </a:r>
            <a:r>
              <a:rPr sz="1400" spc="-10" dirty="0">
                <a:latin typeface="Arial"/>
                <a:cs typeface="Arial"/>
              </a:rPr>
              <a:t>с</a:t>
            </a:r>
            <a:r>
              <a:rPr sz="1400" dirty="0">
                <a:latin typeface="Arial"/>
                <a:cs typeface="Arial"/>
              </a:rPr>
              <a:t>к</a:t>
            </a:r>
            <a:r>
              <a:rPr sz="1400" spc="-10" dirty="0">
                <a:latin typeface="Arial"/>
                <a:cs typeface="Arial"/>
              </a:rPr>
              <a:t>и</a:t>
            </a:r>
            <a:r>
              <a:rPr sz="1400" dirty="0">
                <a:latin typeface="Arial"/>
                <a:cs typeface="Arial"/>
              </a:rPr>
              <a:t>х  </a:t>
            </a:r>
            <a:r>
              <a:rPr sz="1400" spc="-10" dirty="0">
                <a:latin typeface="Arial"/>
                <a:cs typeface="Arial"/>
              </a:rPr>
              <a:t>услуг</a:t>
            </a:r>
            <a:r>
              <a:rPr sz="1400" spc="-8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связи.</a:t>
            </a:r>
            <a:endParaRPr sz="1400">
              <a:latin typeface="Arial"/>
              <a:cs typeface="Arial"/>
            </a:endParaRPr>
          </a:p>
        </p:txBody>
      </p:sp>
      <p:graphicFrame>
        <p:nvGraphicFramePr>
          <p:cNvPr id="12" name="Объект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22281968"/>
              </p:ext>
            </p:extLst>
          </p:nvPr>
        </p:nvGraphicFramePr>
        <p:xfrm>
          <a:off x="232048" y="1348994"/>
          <a:ext cx="2102627" cy="29705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8" name="PDF" r:id="rId6" imgW="0" imgH="360" progId="FoxitReader.Document">
                  <p:embed/>
                </p:oleObj>
              </mc:Choice>
              <mc:Fallback>
                <p:oleObj name="PDF" r:id="rId6" imgW="0" imgH="360" progId="FoxitReader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32048" y="1348994"/>
                        <a:ext cx="2102627" cy="29705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Объект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46403266"/>
              </p:ext>
            </p:extLst>
          </p:nvPr>
        </p:nvGraphicFramePr>
        <p:xfrm>
          <a:off x="2585493" y="1341119"/>
          <a:ext cx="2111474" cy="30179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9" name="PDF" r:id="rId8" imgW="0" imgH="360" progId="FoxitReader.Document">
                  <p:embed/>
                </p:oleObj>
              </mc:Choice>
              <mc:Fallback>
                <p:oleObj name="PDF" r:id="rId8" imgW="0" imgH="360" progId="FoxitReader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585493" y="1341119"/>
                        <a:ext cx="2111474" cy="301794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0800" y="519938"/>
            <a:ext cx="5503544" cy="375919"/>
          </a:xfrm>
        </p:spPr>
        <p:txBody>
          <a:bodyPr/>
          <a:lstStyle/>
          <a:p>
            <a:r>
              <a:rPr lang="ru-RU" dirty="0"/>
              <a:t>Лицензии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49654" y="1447800"/>
            <a:ext cx="7179946" cy="1661993"/>
          </a:xfrm>
        </p:spPr>
        <p:txBody>
          <a:bodyPr/>
          <a:lstStyle/>
          <a:p>
            <a:r>
              <a:rPr lang="ru-RU" dirty="0"/>
              <a:t>* Реестр </a:t>
            </a:r>
            <a:r>
              <a:rPr lang="ru-RU" dirty="0" err="1"/>
              <a:t>Роскомнадзора</a:t>
            </a:r>
            <a:endParaRPr lang="ru-RU" dirty="0"/>
          </a:p>
          <a:p>
            <a:r>
              <a:rPr lang="ru-RU" dirty="0"/>
              <a:t>ООО "</a:t>
            </a:r>
            <a:r>
              <a:rPr lang="ru-RU" dirty="0" err="1"/>
              <a:t>Лоджик</a:t>
            </a:r>
            <a:r>
              <a:rPr lang="ru-RU" dirty="0"/>
              <a:t> Телеком" является оператором персональных данных на основании Приказа № 750 от 01.09.2011 № 11-0218953 </a:t>
            </a:r>
          </a:p>
          <a:p>
            <a:endParaRPr lang="ru-RU" dirty="0"/>
          </a:p>
          <a:p>
            <a:r>
              <a:rPr lang="ru-RU" dirty="0"/>
              <a:t>* Узел связи</a:t>
            </a:r>
          </a:p>
          <a:p>
            <a:r>
              <a:rPr lang="ru-RU" dirty="0"/>
              <a:t>Разрешение на эксплуатацию узла связи № 77-55869, 55870-02-2/3226 </a:t>
            </a:r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94353"/>
            <a:ext cx="1533525" cy="827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024848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46531" y="297179"/>
            <a:ext cx="1533144" cy="8290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022475" y="1734820"/>
            <a:ext cx="4535805" cy="4965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200" dirty="0"/>
              <a:t>Спасибо </a:t>
            </a:r>
            <a:r>
              <a:rPr sz="3200" spc="-20" dirty="0"/>
              <a:t>за</a:t>
            </a:r>
            <a:r>
              <a:rPr sz="3200" spc="-130" dirty="0"/>
              <a:t> </a:t>
            </a:r>
            <a:r>
              <a:rPr sz="3200" spc="-5" dirty="0"/>
              <a:t>внимание!</a:t>
            </a:r>
            <a:endParaRPr sz="3200"/>
          </a:p>
        </p:txBody>
      </p:sp>
      <p:sp>
        <p:nvSpPr>
          <p:cNvPr id="4" name="object 4"/>
          <p:cNvSpPr txBox="1"/>
          <p:nvPr/>
        </p:nvSpPr>
        <p:spPr>
          <a:xfrm>
            <a:off x="2459354" y="2971800"/>
            <a:ext cx="3662045" cy="261610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dirty="0">
                <a:latin typeface="Arial"/>
                <a:cs typeface="Arial"/>
              </a:rPr>
              <a:t>ISBC</a:t>
            </a:r>
            <a:r>
              <a:rPr sz="2400" spc="-125" dirty="0">
                <a:latin typeface="Arial"/>
                <a:cs typeface="Arial"/>
              </a:rPr>
              <a:t> </a:t>
            </a:r>
            <a:r>
              <a:rPr sz="2400" spc="-45" dirty="0">
                <a:latin typeface="Arial"/>
                <a:cs typeface="Arial"/>
              </a:rPr>
              <a:t>Telecom</a:t>
            </a:r>
            <a:endParaRPr sz="24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5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400" spc="-5" dirty="0">
                <a:latin typeface="Arial"/>
                <a:cs typeface="Arial"/>
              </a:rPr>
              <a:t>+7 (495) 926 </a:t>
            </a:r>
            <a:r>
              <a:rPr sz="2400" dirty="0">
                <a:latin typeface="Arial"/>
                <a:cs typeface="Arial"/>
              </a:rPr>
              <a:t>- </a:t>
            </a:r>
            <a:r>
              <a:rPr sz="2400" spc="-5" dirty="0">
                <a:latin typeface="Arial"/>
                <a:cs typeface="Arial"/>
              </a:rPr>
              <a:t>94 </a:t>
            </a:r>
            <a:r>
              <a:rPr sz="2400" dirty="0">
                <a:latin typeface="Arial"/>
                <a:cs typeface="Arial"/>
              </a:rPr>
              <a:t>-</a:t>
            </a:r>
            <a:r>
              <a:rPr sz="2400" spc="-40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77</a:t>
            </a:r>
            <a:endParaRPr sz="24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2400" dirty="0">
                <a:latin typeface="Arial"/>
                <a:cs typeface="Arial"/>
              </a:rPr>
              <a:t>+7 </a:t>
            </a:r>
            <a:r>
              <a:rPr sz="2400" spc="-5" dirty="0">
                <a:latin typeface="Arial"/>
                <a:cs typeface="Arial"/>
              </a:rPr>
              <a:t>(800) 333 </a:t>
            </a:r>
            <a:r>
              <a:rPr sz="2400" dirty="0">
                <a:latin typeface="Arial"/>
                <a:cs typeface="Arial"/>
              </a:rPr>
              <a:t>- </a:t>
            </a:r>
            <a:r>
              <a:rPr sz="2400" spc="-5" dirty="0">
                <a:latin typeface="Arial"/>
                <a:cs typeface="Arial"/>
              </a:rPr>
              <a:t>94 </a:t>
            </a:r>
            <a:r>
              <a:rPr sz="2400" dirty="0">
                <a:latin typeface="Arial"/>
                <a:cs typeface="Arial"/>
              </a:rPr>
              <a:t>-</a:t>
            </a:r>
            <a:r>
              <a:rPr sz="2400" spc="-55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77</a:t>
            </a:r>
            <a:endParaRPr sz="24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5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400" spc="-10" dirty="0">
                <a:latin typeface="Arial"/>
                <a:cs typeface="Arial"/>
                <a:hlinkClick r:id="rId3"/>
              </a:rPr>
              <a:t>www.isbc-telecom.ru</a:t>
            </a:r>
            <a:r>
              <a:rPr lang="ru-RU" sz="2400" spc="-10" dirty="0">
                <a:latin typeface="Arial"/>
                <a:cs typeface="Arial"/>
              </a:rPr>
              <a:t>, </a:t>
            </a:r>
            <a:r>
              <a:rPr lang="en-US" sz="2400" u="sng" spc="-10" dirty="0">
                <a:latin typeface="Arial"/>
                <a:cs typeface="Arial"/>
              </a:rPr>
              <a:t>www.qtelecom.ru</a:t>
            </a:r>
            <a:r>
              <a:rPr lang="ru-RU" sz="2400" u="sng" spc="-10" dirty="0">
                <a:latin typeface="Arial"/>
                <a:cs typeface="Arial"/>
              </a:rPr>
              <a:t> </a:t>
            </a:r>
            <a:endParaRPr sz="2400" u="sng" dirty="0">
              <a:latin typeface="Arial"/>
              <a:cs typeface="Arial"/>
            </a:endParaRPr>
          </a:p>
        </p:txBody>
      </p:sp>
      <p:sp>
        <p:nvSpPr>
          <p:cNvPr id="5" name="object 3"/>
          <p:cNvSpPr/>
          <p:nvPr/>
        </p:nvSpPr>
        <p:spPr>
          <a:xfrm>
            <a:off x="5745479" y="2924555"/>
            <a:ext cx="3398519" cy="393344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446531" y="297179"/>
            <a:ext cx="1533144" cy="8290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548383" y="981455"/>
            <a:ext cx="791210" cy="215265"/>
          </a:xfrm>
          <a:custGeom>
            <a:avLst/>
            <a:gdLst/>
            <a:ahLst/>
            <a:cxnLst/>
            <a:rect l="l" t="t" r="r" b="b"/>
            <a:pathLst>
              <a:path w="791210" h="215265">
                <a:moveTo>
                  <a:pt x="0" y="214884"/>
                </a:moveTo>
                <a:lnTo>
                  <a:pt x="790955" y="214884"/>
                </a:lnTo>
                <a:lnTo>
                  <a:pt x="790955" y="0"/>
                </a:lnTo>
                <a:lnTo>
                  <a:pt x="0" y="0"/>
                </a:lnTo>
                <a:lnTo>
                  <a:pt x="0" y="21488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308735">
              <a:lnSpc>
                <a:spcPct val="100000"/>
              </a:lnSpc>
            </a:pPr>
            <a:r>
              <a:rPr spc="-20" dirty="0"/>
              <a:t>Платформа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547217" y="1166621"/>
            <a:ext cx="7666355" cy="7423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1600" spc="-5" dirty="0">
                <a:latin typeface="Arial"/>
                <a:cs typeface="Arial"/>
              </a:rPr>
              <a:t>ISBC </a:t>
            </a:r>
            <a:r>
              <a:rPr sz="1600" spc="-30" dirty="0">
                <a:latin typeface="Arial"/>
                <a:cs typeface="Arial"/>
              </a:rPr>
              <a:t>Telecom </a:t>
            </a:r>
            <a:r>
              <a:rPr lang="ru-RU" sz="1600" spc="-30" dirty="0">
                <a:latin typeface="Arial"/>
                <a:cs typeface="Arial"/>
              </a:rPr>
              <a:t>- </a:t>
            </a:r>
            <a:r>
              <a:rPr sz="1600" spc="-5" dirty="0" err="1">
                <a:latin typeface="Arial"/>
                <a:cs typeface="Arial"/>
              </a:rPr>
              <a:t>российский</a:t>
            </a:r>
            <a:r>
              <a:rPr sz="1600" spc="-5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разработчик </a:t>
            </a:r>
            <a:r>
              <a:rPr sz="1600" spc="-15" dirty="0">
                <a:latin typeface="Arial"/>
                <a:cs typeface="Arial"/>
              </a:rPr>
              <a:t>мультисервисной </a:t>
            </a:r>
            <a:r>
              <a:rPr sz="1600" spc="-5" dirty="0">
                <a:latin typeface="Arial"/>
                <a:cs typeface="Arial"/>
              </a:rPr>
              <a:t>телекоммуникационной  </a:t>
            </a:r>
            <a:r>
              <a:rPr sz="1600" spc="-10" dirty="0">
                <a:latin typeface="Arial"/>
                <a:cs typeface="Arial"/>
              </a:rPr>
              <a:t>платформы </a:t>
            </a:r>
            <a:r>
              <a:rPr sz="1600" spc="-5" dirty="0">
                <a:latin typeface="Arial"/>
                <a:cs typeface="Arial"/>
              </a:rPr>
              <a:t>QUICKTEL®, </a:t>
            </a:r>
            <a:r>
              <a:rPr lang="ru-RU" sz="1600" spc="-10" dirty="0">
                <a:latin typeface="Arial"/>
                <a:cs typeface="Arial"/>
              </a:rPr>
              <a:t>предоставляющая</a:t>
            </a:r>
            <a:r>
              <a:rPr sz="1600" spc="-10" dirty="0">
                <a:latin typeface="Arial"/>
                <a:cs typeface="Arial"/>
              </a:rPr>
              <a:t> </a:t>
            </a:r>
            <a:r>
              <a:rPr sz="1600" spc="-15" dirty="0" err="1">
                <a:latin typeface="Arial"/>
                <a:cs typeface="Arial"/>
              </a:rPr>
              <a:t>услуг</a:t>
            </a:r>
            <a:r>
              <a:rPr lang="ru-RU" sz="1600" spc="-15" dirty="0">
                <a:latin typeface="Arial"/>
                <a:cs typeface="Arial"/>
              </a:rPr>
              <a:t>и</a:t>
            </a:r>
            <a:r>
              <a:rPr sz="1600" spc="-15" dirty="0">
                <a:latin typeface="Arial"/>
                <a:cs typeface="Arial"/>
              </a:rPr>
              <a:t> </a:t>
            </a:r>
            <a:r>
              <a:rPr sz="1600" spc="-5" dirty="0" err="1">
                <a:latin typeface="Arial"/>
                <a:cs typeface="Arial"/>
              </a:rPr>
              <a:t>для</a:t>
            </a:r>
            <a:r>
              <a:rPr sz="1600" spc="-5" dirty="0">
                <a:latin typeface="Arial"/>
                <a:cs typeface="Arial"/>
              </a:rPr>
              <a:t> </a:t>
            </a:r>
            <a:r>
              <a:rPr sz="1600" spc="-5" dirty="0" err="1">
                <a:latin typeface="Arial"/>
                <a:cs typeface="Arial"/>
              </a:rPr>
              <a:t>решения</a:t>
            </a:r>
            <a:r>
              <a:rPr sz="1600" spc="-5" dirty="0">
                <a:latin typeface="Arial"/>
                <a:cs typeface="Arial"/>
              </a:rPr>
              <a:t> информационных и </a:t>
            </a:r>
            <a:r>
              <a:rPr sz="1600" spc="-10" dirty="0">
                <a:latin typeface="Arial"/>
                <a:cs typeface="Arial"/>
              </a:rPr>
              <a:t>маркетинговых задач</a:t>
            </a:r>
            <a:r>
              <a:rPr sz="1600" spc="8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клиентов.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150233" y="4209415"/>
            <a:ext cx="927100" cy="1021080"/>
          </a:xfrm>
          <a:custGeom>
            <a:avLst/>
            <a:gdLst/>
            <a:ahLst/>
            <a:cxnLst/>
            <a:rect l="l" t="t" r="r" b="b"/>
            <a:pathLst>
              <a:path w="927100" h="1021079">
                <a:moveTo>
                  <a:pt x="835946" y="948910"/>
                </a:moveTo>
                <a:lnTo>
                  <a:pt x="807719" y="974471"/>
                </a:lnTo>
                <a:lnTo>
                  <a:pt x="926845" y="1020826"/>
                </a:lnTo>
                <a:lnTo>
                  <a:pt x="910685" y="963041"/>
                </a:lnTo>
                <a:lnTo>
                  <a:pt x="848740" y="963041"/>
                </a:lnTo>
                <a:lnTo>
                  <a:pt x="835946" y="948910"/>
                </a:lnTo>
                <a:close/>
              </a:path>
              <a:path w="927100" h="1021079">
                <a:moveTo>
                  <a:pt x="864208" y="923318"/>
                </a:moveTo>
                <a:lnTo>
                  <a:pt x="835946" y="948910"/>
                </a:lnTo>
                <a:lnTo>
                  <a:pt x="848740" y="963041"/>
                </a:lnTo>
                <a:lnTo>
                  <a:pt x="877062" y="937514"/>
                </a:lnTo>
                <a:lnTo>
                  <a:pt x="864208" y="923318"/>
                </a:lnTo>
                <a:close/>
              </a:path>
              <a:path w="927100" h="1021079">
                <a:moveTo>
                  <a:pt x="892428" y="897763"/>
                </a:moveTo>
                <a:lnTo>
                  <a:pt x="864208" y="923318"/>
                </a:lnTo>
                <a:lnTo>
                  <a:pt x="877062" y="937514"/>
                </a:lnTo>
                <a:lnTo>
                  <a:pt x="848740" y="963041"/>
                </a:lnTo>
                <a:lnTo>
                  <a:pt x="910685" y="963041"/>
                </a:lnTo>
                <a:lnTo>
                  <a:pt x="892428" y="897763"/>
                </a:lnTo>
                <a:close/>
              </a:path>
              <a:path w="927100" h="1021079">
                <a:moveTo>
                  <a:pt x="28193" y="0"/>
                </a:moveTo>
                <a:lnTo>
                  <a:pt x="0" y="25654"/>
                </a:lnTo>
                <a:lnTo>
                  <a:pt x="835946" y="948910"/>
                </a:lnTo>
                <a:lnTo>
                  <a:pt x="864208" y="923318"/>
                </a:lnTo>
                <a:lnTo>
                  <a:pt x="2819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204210" y="4209796"/>
            <a:ext cx="878205" cy="1020444"/>
          </a:xfrm>
          <a:custGeom>
            <a:avLst/>
            <a:gdLst/>
            <a:ahLst/>
            <a:cxnLst/>
            <a:rect l="l" t="t" r="r" b="b"/>
            <a:pathLst>
              <a:path w="878204" h="1020445">
                <a:moveTo>
                  <a:pt x="30987" y="896492"/>
                </a:moveTo>
                <a:lnTo>
                  <a:pt x="0" y="1020444"/>
                </a:lnTo>
                <a:lnTo>
                  <a:pt x="117728" y="970914"/>
                </a:lnTo>
                <a:lnTo>
                  <a:pt x="105739" y="960627"/>
                </a:lnTo>
                <a:lnTo>
                  <a:pt x="76453" y="960627"/>
                </a:lnTo>
                <a:lnTo>
                  <a:pt x="47498" y="935735"/>
                </a:lnTo>
                <a:lnTo>
                  <a:pt x="59880" y="921282"/>
                </a:lnTo>
                <a:lnTo>
                  <a:pt x="30987" y="896492"/>
                </a:lnTo>
                <a:close/>
              </a:path>
              <a:path w="878204" h="1020445">
                <a:moveTo>
                  <a:pt x="59880" y="921282"/>
                </a:moveTo>
                <a:lnTo>
                  <a:pt x="47498" y="935735"/>
                </a:lnTo>
                <a:lnTo>
                  <a:pt x="76453" y="960627"/>
                </a:lnTo>
                <a:lnTo>
                  <a:pt x="88860" y="946146"/>
                </a:lnTo>
                <a:lnTo>
                  <a:pt x="59880" y="921282"/>
                </a:lnTo>
                <a:close/>
              </a:path>
              <a:path w="878204" h="1020445">
                <a:moveTo>
                  <a:pt x="88860" y="946146"/>
                </a:moveTo>
                <a:lnTo>
                  <a:pt x="76453" y="960627"/>
                </a:lnTo>
                <a:lnTo>
                  <a:pt x="105739" y="960627"/>
                </a:lnTo>
                <a:lnTo>
                  <a:pt x="88860" y="946146"/>
                </a:lnTo>
                <a:close/>
              </a:path>
              <a:path w="878204" h="1020445">
                <a:moveTo>
                  <a:pt x="849122" y="0"/>
                </a:moveTo>
                <a:lnTo>
                  <a:pt x="59880" y="921282"/>
                </a:lnTo>
                <a:lnTo>
                  <a:pt x="88860" y="946146"/>
                </a:lnTo>
                <a:lnTo>
                  <a:pt x="878077" y="24891"/>
                </a:lnTo>
                <a:lnTo>
                  <a:pt x="84912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2484" y="2168155"/>
            <a:ext cx="4856389" cy="262263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833" y="4657418"/>
            <a:ext cx="2248214" cy="220058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9601" y="4790787"/>
            <a:ext cx="2353003" cy="2067213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88" y="298450"/>
            <a:ext cx="1533525" cy="827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218" name="Text Box 2"/>
          <p:cNvSpPr txBox="1">
            <a:spLocks noChangeArrowheads="1"/>
          </p:cNvSpPr>
          <p:nvPr/>
        </p:nvSpPr>
        <p:spPr bwMode="auto">
          <a:xfrm>
            <a:off x="2055813" y="473075"/>
            <a:ext cx="6583362" cy="785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624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ru-RU" altLang="ru-RU" sz="2400" b="1" dirty="0"/>
              <a:t>Преимущества платформы ISBC </a:t>
            </a:r>
            <a:r>
              <a:rPr lang="ru-RU" altLang="ru-RU" sz="2400" b="1" dirty="0" err="1"/>
              <a:t>Telecom</a:t>
            </a:r>
            <a:endParaRPr lang="ru-RU" altLang="ru-RU" sz="2400" b="1" dirty="0"/>
          </a:p>
        </p:txBody>
      </p:sp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522288" y="1430338"/>
            <a:ext cx="8108950" cy="5122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9040" rIns="90000" bIns="45000"/>
          <a:lstStyle>
            <a:lvl1pPr marL="211138" indent="-211138">
              <a:tabLst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SzPct val="45000"/>
              <a:buFont typeface="Wingdings" panose="05000000000000000000" pitchFamily="2" charset="2"/>
              <a:buChar char=""/>
            </a:pPr>
            <a:r>
              <a:rPr lang="ru-RU" altLang="ru-RU" sz="2400" dirty="0"/>
              <a:t>Формирование финансовых, статистических и технических отчетов;</a:t>
            </a:r>
          </a:p>
          <a:p>
            <a:pPr>
              <a:buSzPct val="45000"/>
              <a:buFont typeface="Wingdings" panose="05000000000000000000" pitchFamily="2" charset="2"/>
              <a:buChar char=""/>
            </a:pPr>
            <a:endParaRPr lang="ru-RU" altLang="ru-RU" sz="2400" dirty="0"/>
          </a:p>
          <a:p>
            <a:pPr>
              <a:spcAft>
                <a:spcPts val="863"/>
              </a:spcAft>
              <a:buSzPct val="45000"/>
              <a:buFont typeface="Wingdings" panose="05000000000000000000" pitchFamily="2" charset="2"/>
              <a:buChar char=""/>
            </a:pPr>
            <a:r>
              <a:rPr lang="ru-RU" altLang="ru-RU" sz="2400" dirty="0"/>
              <a:t>Возможность настройки прямых и альтернативных подключений к операторам;</a:t>
            </a:r>
          </a:p>
          <a:p>
            <a:pPr>
              <a:spcAft>
                <a:spcPts val="863"/>
              </a:spcAft>
              <a:buSzPct val="45000"/>
              <a:buFont typeface="Wingdings" panose="05000000000000000000" pitchFamily="2" charset="2"/>
              <a:buChar char=""/>
            </a:pPr>
            <a:r>
              <a:rPr lang="ru-RU" altLang="ru-RU" sz="2400" dirty="0"/>
              <a:t>Возможность использования различных имен отправителя;</a:t>
            </a:r>
          </a:p>
          <a:p>
            <a:pPr>
              <a:spcAft>
                <a:spcPts val="863"/>
              </a:spcAft>
              <a:buSzPct val="45000"/>
              <a:buFont typeface="Wingdings" panose="05000000000000000000" pitchFamily="2" charset="2"/>
              <a:buChar char=""/>
            </a:pPr>
            <a:r>
              <a:rPr lang="ru-RU" altLang="ru-RU" sz="2400" dirty="0"/>
              <a:t>Удобный интерфейс личного кабинета;</a:t>
            </a:r>
          </a:p>
          <a:p>
            <a:pPr>
              <a:spcAft>
                <a:spcPts val="863"/>
              </a:spcAft>
              <a:buSzPct val="45000"/>
              <a:buFont typeface="Wingdings" panose="05000000000000000000" pitchFamily="2" charset="2"/>
              <a:buChar char=""/>
            </a:pPr>
            <a:r>
              <a:rPr lang="ru-RU" altLang="ru-RU" sz="2400" dirty="0"/>
              <a:t>Интеграция с платформой по протоколам;</a:t>
            </a:r>
          </a:p>
          <a:p>
            <a:pPr>
              <a:spcAft>
                <a:spcPts val="863"/>
              </a:spcAft>
              <a:buSzPct val="45000"/>
              <a:buFont typeface="Wingdings" panose="05000000000000000000" pitchFamily="2" charset="2"/>
              <a:buChar char=""/>
            </a:pPr>
            <a:r>
              <a:rPr lang="ru-RU" altLang="ru-RU" sz="2400" dirty="0"/>
              <a:t>Совместимость с 1С, </a:t>
            </a:r>
            <a:r>
              <a:rPr lang="ru-RU" altLang="ru-RU" sz="2400" dirty="0" err="1"/>
              <a:t>Битрикс</a:t>
            </a:r>
            <a:r>
              <a:rPr lang="ru-RU" altLang="ru-RU" sz="2400" dirty="0"/>
              <a:t> 24 и другими CRM и ERP системами;</a:t>
            </a:r>
          </a:p>
          <a:p>
            <a:pPr>
              <a:spcAft>
                <a:spcPts val="863"/>
              </a:spcAft>
              <a:buSzPct val="45000"/>
              <a:buFont typeface="Wingdings" panose="05000000000000000000" pitchFamily="2" charset="2"/>
              <a:buChar char=""/>
            </a:pPr>
            <a:r>
              <a:rPr lang="ru-RU" altLang="ru-RU" sz="2400" dirty="0"/>
              <a:t>Обеспечение безопасности персональных данных;</a:t>
            </a:r>
          </a:p>
        </p:txBody>
      </p:sp>
    </p:spTree>
    <p:extLst>
      <p:ext uri="{BB962C8B-B14F-4D97-AF65-F5344CB8AC3E}">
        <p14:creationId xmlns:p14="http://schemas.microsoft.com/office/powerpoint/2010/main" val="242046143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2057400" y="533400"/>
            <a:ext cx="6400800" cy="662464"/>
          </a:xfrm>
        </p:spPr>
        <p:txBody>
          <a:bodyPr/>
          <a:lstStyle/>
          <a:p>
            <a:r>
              <a:rPr lang="ru-RU" altLang="ru-RU" dirty="0"/>
              <a:t>Преимущества платформы ISBC </a:t>
            </a:r>
            <a:r>
              <a:rPr lang="ru-RU" altLang="ru-RU" dirty="0" err="1"/>
              <a:t>Telecom</a:t>
            </a:r>
            <a:r>
              <a:rPr lang="ru-RU" altLang="ru-RU" dirty="0"/>
              <a:t/>
            </a:r>
            <a:br>
              <a:rPr lang="ru-RU" altLang="ru-RU" dirty="0"/>
            </a:br>
            <a:endParaRPr lang="ru-RU" dirty="0"/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4"/>
          </p:nvPr>
        </p:nvSpPr>
        <p:spPr>
          <a:xfrm>
            <a:off x="914400" y="1295400"/>
            <a:ext cx="7391400" cy="4778231"/>
          </a:xfrm>
        </p:spPr>
        <p:txBody>
          <a:bodyPr/>
          <a:lstStyle/>
          <a:p>
            <a:pPr>
              <a:spcAft>
                <a:spcPts val="863"/>
              </a:spcAft>
              <a:buSzPct val="45000"/>
              <a:buFont typeface="Wingdings" panose="05000000000000000000" pitchFamily="2" charset="2"/>
              <a:buChar char=""/>
            </a:pPr>
            <a:r>
              <a:rPr lang="ru-RU" alt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Выделенные VPN подключения;</a:t>
            </a:r>
          </a:p>
          <a:p>
            <a:pPr>
              <a:spcAft>
                <a:spcPts val="863"/>
              </a:spcAft>
              <a:buSzPct val="45000"/>
              <a:buFont typeface="Wingdings" panose="05000000000000000000" pitchFamily="2" charset="2"/>
              <a:buChar char=""/>
            </a:pPr>
            <a:endParaRPr lang="ru-RU" alt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863"/>
              </a:spcAft>
              <a:buSzPct val="45000"/>
              <a:buFont typeface="Wingdings" panose="05000000000000000000" pitchFamily="2" charset="2"/>
              <a:buChar char=""/>
            </a:pPr>
            <a:r>
              <a:rPr lang="ru-RU" alt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Возможность работы на любых мобильных устройствах за счёт адаптивного дизайна;</a:t>
            </a:r>
          </a:p>
          <a:p>
            <a:pPr>
              <a:spcAft>
                <a:spcPts val="863"/>
              </a:spcAft>
              <a:buSzPct val="45000"/>
              <a:buFont typeface="Wingdings" panose="05000000000000000000" pitchFamily="2" charset="2"/>
              <a:buChar char=""/>
            </a:pPr>
            <a:endParaRPr lang="ru-RU" alt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863"/>
              </a:spcAft>
              <a:buSzPct val="45000"/>
              <a:buFont typeface="Wingdings" panose="05000000000000000000" pitchFamily="2" charset="2"/>
              <a:buChar char=""/>
            </a:pPr>
            <a:r>
              <a:rPr lang="ru-RU" alt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Встроенная защита от </a:t>
            </a:r>
            <a:r>
              <a:rPr lang="ru-RU" alt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DDos</a:t>
            </a:r>
            <a:r>
              <a:rPr lang="ru-RU" alt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атак и прочих видах атак на систему (встроенный WAF);</a:t>
            </a:r>
          </a:p>
          <a:p>
            <a:pPr>
              <a:spcAft>
                <a:spcPts val="863"/>
              </a:spcAft>
              <a:buSzPct val="45000"/>
              <a:buFont typeface="Wingdings" panose="05000000000000000000" pitchFamily="2" charset="2"/>
              <a:buChar char=""/>
            </a:pPr>
            <a:endParaRPr lang="ru-RU" alt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863"/>
              </a:spcAft>
              <a:buSzPct val="45000"/>
              <a:buFont typeface="Wingdings" panose="05000000000000000000" pitchFamily="2" charset="2"/>
              <a:buChar char=""/>
            </a:pPr>
            <a:r>
              <a:rPr lang="ru-RU" alt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Легкая интеграция в любую внешнюю ИС за счёт использования шины ESB и шаблонов EIP;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884237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131820" y="2482595"/>
            <a:ext cx="6012179" cy="437540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46531" y="297179"/>
            <a:ext cx="1533144" cy="82905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548383" y="981455"/>
            <a:ext cx="791210" cy="215265"/>
          </a:xfrm>
          <a:custGeom>
            <a:avLst/>
            <a:gdLst/>
            <a:ahLst/>
            <a:cxnLst/>
            <a:rect l="l" t="t" r="r" b="b"/>
            <a:pathLst>
              <a:path w="791210" h="215265">
                <a:moveTo>
                  <a:pt x="0" y="214884"/>
                </a:moveTo>
                <a:lnTo>
                  <a:pt x="790955" y="214884"/>
                </a:lnTo>
                <a:lnTo>
                  <a:pt x="790955" y="0"/>
                </a:lnTo>
                <a:lnTo>
                  <a:pt x="0" y="0"/>
                </a:lnTo>
                <a:lnTo>
                  <a:pt x="0" y="21488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76020">
              <a:lnSpc>
                <a:spcPct val="100000"/>
              </a:lnSpc>
            </a:pPr>
            <a:r>
              <a:rPr spc="-35" dirty="0"/>
              <a:t>Удобство </a:t>
            </a:r>
            <a:r>
              <a:rPr spc="-15" dirty="0"/>
              <a:t>работы </a:t>
            </a:r>
            <a:r>
              <a:rPr dirty="0"/>
              <a:t>с</a:t>
            </a:r>
            <a:r>
              <a:rPr spc="25" dirty="0"/>
              <a:t> </a:t>
            </a:r>
            <a:r>
              <a:rPr spc="-10" dirty="0"/>
              <a:t>WEB-интерфейсом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524967" y="1274506"/>
            <a:ext cx="5626100" cy="385118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marR="5080" indent="-342900">
              <a:lnSpc>
                <a:spcPct val="130600"/>
              </a:lnSpc>
              <a:buChar char="•"/>
              <a:tabLst>
                <a:tab pos="354965" algn="l"/>
                <a:tab pos="355600" algn="l"/>
              </a:tabLst>
            </a:pPr>
            <a:r>
              <a:rPr sz="1600" spc="-10" dirty="0" err="1">
                <a:latin typeface="Arial"/>
                <a:cs typeface="Arial"/>
              </a:rPr>
              <a:t>Импорт</a:t>
            </a:r>
            <a:r>
              <a:rPr sz="1600" spc="-10" dirty="0">
                <a:latin typeface="Arial"/>
                <a:cs typeface="Arial"/>
              </a:rPr>
              <a:t> </a:t>
            </a:r>
            <a:r>
              <a:rPr sz="1600" spc="-5" dirty="0" err="1">
                <a:latin typeface="Arial"/>
                <a:cs typeface="Arial"/>
              </a:rPr>
              <a:t>из</a:t>
            </a:r>
            <a:r>
              <a:rPr sz="1600" spc="-5" dirty="0">
                <a:latin typeface="Arial"/>
                <a:cs typeface="Arial"/>
              </a:rPr>
              <a:t> </a:t>
            </a:r>
            <a:r>
              <a:rPr lang="ru-RU" sz="1600" spc="-5" dirty="0">
                <a:latin typeface="Arial"/>
                <a:cs typeface="Arial"/>
              </a:rPr>
              <a:t>различных</a:t>
            </a:r>
            <a:r>
              <a:rPr sz="1600" spc="-5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источников </a:t>
            </a:r>
            <a:r>
              <a:rPr sz="1600" dirty="0">
                <a:latin typeface="Arial"/>
                <a:cs typeface="Arial"/>
              </a:rPr>
              <a:t>(Excel, </a:t>
            </a:r>
            <a:r>
              <a:rPr sz="1600" spc="-40" dirty="0">
                <a:latin typeface="Arial"/>
                <a:cs typeface="Arial"/>
              </a:rPr>
              <a:t>CSV</a:t>
            </a:r>
            <a:r>
              <a:rPr lang="ru-RU" sz="1600" spc="-40" dirty="0">
                <a:latin typeface="Arial"/>
                <a:cs typeface="Arial"/>
              </a:rPr>
              <a:t>, </a:t>
            </a:r>
            <a:r>
              <a:rPr lang="en-US" sz="1600" spc="-40" dirty="0">
                <a:latin typeface="Arial"/>
                <a:cs typeface="Arial"/>
              </a:rPr>
              <a:t>SFTP</a:t>
            </a:r>
            <a:r>
              <a:rPr sz="1600" spc="-10" dirty="0">
                <a:latin typeface="Arial"/>
                <a:cs typeface="Arial"/>
              </a:rPr>
              <a:t>);</a:t>
            </a:r>
            <a:endParaRPr sz="1600" dirty="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575"/>
              </a:spcBef>
              <a:buChar char="•"/>
              <a:tabLst>
                <a:tab pos="354965" algn="l"/>
                <a:tab pos="355600" algn="l"/>
              </a:tabLst>
            </a:pPr>
            <a:endParaRPr lang="ru-RU" sz="1600" spc="-10" dirty="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575"/>
              </a:spcBef>
              <a:buChar char="•"/>
              <a:tabLst>
                <a:tab pos="354965" algn="l"/>
                <a:tab pos="355600" algn="l"/>
              </a:tabLst>
            </a:pPr>
            <a:r>
              <a:rPr sz="1600" spc="-10" dirty="0" err="1">
                <a:latin typeface="Arial"/>
                <a:cs typeface="Arial"/>
              </a:rPr>
              <a:t>Обновление</a:t>
            </a:r>
            <a:r>
              <a:rPr sz="1600" spc="-10" dirty="0">
                <a:latin typeface="Arial"/>
                <a:cs typeface="Arial"/>
              </a:rPr>
              <a:t> </a:t>
            </a:r>
            <a:r>
              <a:rPr lang="ru-RU" sz="1600" spc="-5" dirty="0">
                <a:latin typeface="Arial"/>
                <a:cs typeface="Arial"/>
              </a:rPr>
              <a:t>справочников</a:t>
            </a:r>
            <a:r>
              <a:rPr sz="1600" spc="-5" dirty="0">
                <a:latin typeface="Arial"/>
                <a:cs typeface="Arial"/>
              </a:rPr>
              <a:t> по заданным</a:t>
            </a:r>
            <a:r>
              <a:rPr sz="1600" spc="155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параметрам;</a:t>
            </a:r>
            <a:endParaRPr sz="1600" dirty="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575"/>
              </a:spcBef>
              <a:buChar char="•"/>
              <a:tabLst>
                <a:tab pos="354965" algn="l"/>
                <a:tab pos="355600" algn="l"/>
              </a:tabLst>
            </a:pPr>
            <a:endParaRPr lang="ru-RU" sz="1600" spc="-5" dirty="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575"/>
              </a:spcBef>
              <a:buChar char="•"/>
              <a:tabLst>
                <a:tab pos="354965" algn="l"/>
                <a:tab pos="355600" algn="l"/>
              </a:tabLst>
            </a:pPr>
            <a:r>
              <a:rPr lang="ru-RU" sz="1600" spc="-5" dirty="0">
                <a:latin typeface="Arial"/>
                <a:cs typeface="Arial"/>
              </a:rPr>
              <a:t>Планировщик рассылок</a:t>
            </a:r>
            <a:r>
              <a:rPr sz="1600" spc="-5" dirty="0">
                <a:latin typeface="Arial"/>
                <a:cs typeface="Arial"/>
              </a:rPr>
              <a:t>;</a:t>
            </a:r>
            <a:endParaRPr sz="1600" dirty="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575"/>
              </a:spcBef>
              <a:buChar char="•"/>
              <a:tabLst>
                <a:tab pos="354965" algn="l"/>
                <a:tab pos="355600" algn="l"/>
              </a:tabLst>
            </a:pPr>
            <a:endParaRPr lang="ru-RU" sz="1600" spc="-10" dirty="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575"/>
              </a:spcBef>
              <a:buChar char="•"/>
              <a:tabLst>
                <a:tab pos="354965" algn="l"/>
                <a:tab pos="355600" algn="l"/>
              </a:tabLst>
            </a:pPr>
            <a:r>
              <a:rPr sz="1600" spc="-10" dirty="0" err="1">
                <a:latin typeface="Arial"/>
                <a:cs typeface="Arial"/>
              </a:rPr>
              <a:t>Формирование</a:t>
            </a:r>
            <a:r>
              <a:rPr sz="1600" spc="-10" dirty="0">
                <a:latin typeface="Arial"/>
                <a:cs typeface="Arial"/>
              </a:rPr>
              <a:t> групп</a:t>
            </a:r>
            <a:r>
              <a:rPr sz="1600" spc="2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рассылок;</a:t>
            </a:r>
          </a:p>
          <a:p>
            <a:pPr marL="355600" marR="868680" indent="-342900">
              <a:lnSpc>
                <a:spcPct val="119600"/>
              </a:lnSpc>
              <a:spcBef>
                <a:spcPts val="210"/>
              </a:spcBef>
              <a:buChar char="•"/>
              <a:tabLst>
                <a:tab pos="354965" algn="l"/>
                <a:tab pos="355600" algn="l"/>
              </a:tabLst>
            </a:pPr>
            <a:endParaRPr lang="ru-RU" sz="1600" spc="-10" dirty="0">
              <a:latin typeface="Arial"/>
              <a:cs typeface="Arial"/>
            </a:endParaRPr>
          </a:p>
          <a:p>
            <a:pPr marL="355600" marR="868680" indent="-342900">
              <a:lnSpc>
                <a:spcPct val="119600"/>
              </a:lnSpc>
              <a:spcBef>
                <a:spcPts val="210"/>
              </a:spcBef>
              <a:buChar char="•"/>
              <a:tabLst>
                <a:tab pos="354965" algn="l"/>
                <a:tab pos="355600" algn="l"/>
              </a:tabLst>
            </a:pPr>
            <a:r>
              <a:rPr sz="1600" spc="-10" dirty="0" err="1">
                <a:latin typeface="Arial"/>
                <a:cs typeface="Arial"/>
              </a:rPr>
              <a:t>Формирование</a:t>
            </a:r>
            <a:r>
              <a:rPr sz="1600" spc="-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финансовых, </a:t>
            </a:r>
            <a:r>
              <a:rPr sz="1600" spc="-10" dirty="0">
                <a:latin typeface="Arial"/>
                <a:cs typeface="Arial"/>
              </a:rPr>
              <a:t>статистических </a:t>
            </a:r>
            <a:r>
              <a:rPr sz="1600" spc="-5" dirty="0">
                <a:latin typeface="Arial"/>
                <a:cs typeface="Arial"/>
              </a:rPr>
              <a:t>и  </a:t>
            </a:r>
            <a:r>
              <a:rPr sz="1600" spc="-15" dirty="0" err="1">
                <a:latin typeface="Arial"/>
                <a:cs typeface="Arial"/>
              </a:rPr>
              <a:t>технических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15" dirty="0" err="1">
                <a:latin typeface="Arial"/>
                <a:cs typeface="Arial"/>
              </a:rPr>
              <a:t>отчетов</a:t>
            </a:r>
            <a:r>
              <a:rPr lang="ru-RU" sz="1600" spc="-15" dirty="0">
                <a:latin typeface="Arial"/>
                <a:cs typeface="Arial"/>
              </a:rPr>
              <a:t>;</a:t>
            </a:r>
          </a:p>
          <a:p>
            <a:pPr marL="355600" marR="868680" indent="-342900">
              <a:lnSpc>
                <a:spcPct val="119600"/>
              </a:lnSpc>
              <a:spcBef>
                <a:spcPts val="210"/>
              </a:spcBef>
              <a:buChar char="•"/>
              <a:tabLst>
                <a:tab pos="354965" algn="l"/>
                <a:tab pos="355600" algn="l"/>
              </a:tabLst>
            </a:pPr>
            <a:endParaRPr lang="ru-RU" sz="1600" spc="-15" dirty="0">
              <a:latin typeface="Arial"/>
              <a:cs typeface="Arial"/>
            </a:endParaRPr>
          </a:p>
          <a:p>
            <a:pPr marL="355600" marR="868680" indent="-342900">
              <a:lnSpc>
                <a:spcPct val="119600"/>
              </a:lnSpc>
              <a:spcBef>
                <a:spcPts val="210"/>
              </a:spcBef>
              <a:buChar char="•"/>
              <a:tabLst>
                <a:tab pos="354965" algn="l"/>
                <a:tab pos="355600" algn="l"/>
              </a:tabLst>
            </a:pPr>
            <a:r>
              <a:rPr lang="ru-RU" sz="1600" spc="-15" dirty="0">
                <a:latin typeface="Arial"/>
                <a:cs typeface="Arial"/>
              </a:rPr>
              <a:t>Шаблоны;</a:t>
            </a:r>
            <a:endParaRPr sz="16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46531" y="297179"/>
            <a:ext cx="1533144" cy="8290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553618" y="1418163"/>
            <a:ext cx="7897495" cy="448456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424180">
              <a:lnSpc>
                <a:spcPct val="130800"/>
              </a:lnSpc>
            </a:pPr>
            <a:r>
              <a:rPr sz="1600" spc="-10" dirty="0">
                <a:latin typeface="Arial"/>
                <a:cs typeface="Arial"/>
              </a:rPr>
              <a:t>Платформа </a:t>
            </a:r>
            <a:r>
              <a:rPr sz="1600" spc="-5" dirty="0">
                <a:latin typeface="Arial"/>
                <a:cs typeface="Arial"/>
              </a:rPr>
              <a:t>QUICKTEL </a:t>
            </a:r>
            <a:r>
              <a:rPr sz="1600" spc="-15" dirty="0" err="1">
                <a:latin typeface="Arial"/>
                <a:cs typeface="Arial"/>
              </a:rPr>
              <a:t>имеет</a:t>
            </a:r>
            <a:r>
              <a:rPr sz="1600" spc="-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интеграционные </a:t>
            </a:r>
            <a:r>
              <a:rPr sz="1600" spc="-20" dirty="0">
                <a:latin typeface="Arial"/>
                <a:cs typeface="Arial"/>
              </a:rPr>
              <a:t>модули, </a:t>
            </a:r>
            <a:r>
              <a:rPr sz="1600" spc="-10" dirty="0">
                <a:latin typeface="Arial"/>
                <a:cs typeface="Arial"/>
              </a:rPr>
              <a:t>которые </a:t>
            </a:r>
            <a:r>
              <a:rPr sz="1600" spc="-15" dirty="0">
                <a:latin typeface="Arial"/>
                <a:cs typeface="Arial"/>
              </a:rPr>
              <a:t>позволяют  </a:t>
            </a:r>
            <a:r>
              <a:rPr sz="1600" spc="-10" dirty="0">
                <a:latin typeface="Arial"/>
                <a:cs typeface="Arial"/>
              </a:rPr>
              <a:t>взаимодействовать </a:t>
            </a:r>
            <a:r>
              <a:rPr sz="1600" spc="-5" dirty="0">
                <a:latin typeface="Arial"/>
                <a:cs typeface="Arial"/>
              </a:rPr>
              <a:t>с внешними программными</a:t>
            </a:r>
            <a:r>
              <a:rPr sz="1600" spc="100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продуктами:</a:t>
            </a:r>
            <a:endParaRPr sz="1600" dirty="0">
              <a:latin typeface="Arial"/>
              <a:cs typeface="Arial"/>
            </a:endParaRPr>
          </a:p>
          <a:p>
            <a:pPr marL="299085" indent="-286385">
              <a:lnSpc>
                <a:spcPct val="100000"/>
              </a:lnSpc>
              <a:spcBef>
                <a:spcPts val="575"/>
              </a:spcBef>
              <a:buChar char="•"/>
              <a:tabLst>
                <a:tab pos="299085" algn="l"/>
                <a:tab pos="299720" algn="l"/>
              </a:tabLst>
            </a:pPr>
            <a:r>
              <a:rPr sz="1600" spc="-20" dirty="0">
                <a:latin typeface="Arial"/>
                <a:cs typeface="Arial"/>
              </a:rPr>
              <a:t>Модуль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15" dirty="0">
                <a:latin typeface="Arial"/>
                <a:cs typeface="Arial"/>
              </a:rPr>
              <a:t>1С-Бухгалтерия</a:t>
            </a:r>
            <a:endParaRPr sz="1600" dirty="0">
              <a:latin typeface="Arial"/>
              <a:cs typeface="Arial"/>
            </a:endParaRPr>
          </a:p>
          <a:p>
            <a:pPr marL="299085" indent="-286385">
              <a:lnSpc>
                <a:spcPct val="100000"/>
              </a:lnSpc>
              <a:spcBef>
                <a:spcPts val="575"/>
              </a:spcBef>
              <a:buChar char="•"/>
              <a:tabLst>
                <a:tab pos="299085" algn="l"/>
                <a:tab pos="299720" algn="l"/>
              </a:tabLst>
            </a:pPr>
            <a:r>
              <a:rPr sz="1600" spc="-20" dirty="0" err="1">
                <a:latin typeface="Arial"/>
                <a:cs typeface="Arial"/>
              </a:rPr>
              <a:t>Модуль</a:t>
            </a:r>
            <a:r>
              <a:rPr sz="1600" spc="-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1С-Битрикс</a:t>
            </a:r>
            <a:endParaRPr lang="ru-RU" sz="1600" spc="-5" dirty="0">
              <a:latin typeface="Arial"/>
              <a:cs typeface="Arial"/>
            </a:endParaRPr>
          </a:p>
          <a:p>
            <a:pPr marL="299085" indent="-286385">
              <a:lnSpc>
                <a:spcPct val="100000"/>
              </a:lnSpc>
              <a:spcBef>
                <a:spcPts val="575"/>
              </a:spcBef>
              <a:buChar char="•"/>
              <a:tabLst>
                <a:tab pos="299085" algn="l"/>
                <a:tab pos="299720" algn="l"/>
              </a:tabLst>
            </a:pPr>
            <a:r>
              <a:rPr lang="ru-RU" sz="1600" spc="-5" dirty="0">
                <a:latin typeface="Arial"/>
                <a:cs typeface="Arial"/>
              </a:rPr>
              <a:t>Модуль </a:t>
            </a:r>
            <a:r>
              <a:rPr lang="ru-RU" sz="1600" spc="-5" dirty="0" err="1">
                <a:latin typeface="Arial"/>
                <a:cs typeface="Arial"/>
              </a:rPr>
              <a:t>Битрикс</a:t>
            </a:r>
            <a:r>
              <a:rPr lang="ru-RU" sz="1600" spc="-5" dirty="0">
                <a:latin typeface="Arial"/>
                <a:cs typeface="Arial"/>
              </a:rPr>
              <a:t> 24</a:t>
            </a:r>
            <a:endParaRPr sz="16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buFont typeface="Arial"/>
              <a:buChar char="•"/>
            </a:pPr>
            <a:endParaRPr sz="16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245"/>
              </a:spcBef>
            </a:pPr>
            <a:r>
              <a:rPr sz="1600" spc="-5" dirty="0">
                <a:latin typeface="Arial"/>
                <a:cs typeface="Arial"/>
              </a:rPr>
              <a:t>API </a:t>
            </a:r>
            <a:r>
              <a:rPr sz="1600" dirty="0">
                <a:latin typeface="Arial"/>
                <a:cs typeface="Arial"/>
              </a:rPr>
              <a:t>для </a:t>
            </a:r>
            <a:r>
              <a:rPr sz="1600" spc="-5" dirty="0">
                <a:latin typeface="Arial"/>
                <a:cs typeface="Arial"/>
              </a:rPr>
              <a:t>интеграции с информационной </a:t>
            </a:r>
            <a:r>
              <a:rPr sz="1600" spc="-10" dirty="0">
                <a:latin typeface="Arial"/>
                <a:cs typeface="Arial"/>
              </a:rPr>
              <a:t>средой </a:t>
            </a:r>
            <a:r>
              <a:rPr sz="1600" spc="-5" dirty="0">
                <a:latin typeface="Arial"/>
                <a:cs typeface="Arial"/>
              </a:rPr>
              <a:t>Заказчика </a:t>
            </a:r>
            <a:r>
              <a:rPr sz="1600" spc="-15" dirty="0">
                <a:latin typeface="Arial"/>
                <a:cs typeface="Arial"/>
              </a:rPr>
              <a:t>через</a:t>
            </a:r>
            <a:r>
              <a:rPr sz="1600" spc="190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протоколы:</a:t>
            </a:r>
            <a:endParaRPr sz="1600" dirty="0">
              <a:latin typeface="Arial"/>
              <a:cs typeface="Arial"/>
            </a:endParaRPr>
          </a:p>
          <a:p>
            <a:pPr marL="299085" indent="-286385">
              <a:lnSpc>
                <a:spcPct val="100000"/>
              </a:lnSpc>
              <a:spcBef>
                <a:spcPts val="575"/>
              </a:spcBef>
              <a:buChar char="•"/>
              <a:tabLst>
                <a:tab pos="299085" algn="l"/>
                <a:tab pos="299720" algn="l"/>
              </a:tabLst>
            </a:pPr>
            <a:r>
              <a:rPr lang="en-US" sz="1600" spc="-5" dirty="0">
                <a:latin typeface="Arial"/>
                <a:cs typeface="Arial"/>
              </a:rPr>
              <a:t>REST</a:t>
            </a:r>
            <a:r>
              <a:rPr lang="ru-RU" sz="1600" spc="-5" dirty="0">
                <a:latin typeface="Arial"/>
                <a:cs typeface="Arial"/>
              </a:rPr>
              <a:t> / </a:t>
            </a:r>
            <a:r>
              <a:rPr lang="en-US" sz="1600" spc="-5" dirty="0">
                <a:latin typeface="Arial"/>
                <a:cs typeface="Arial"/>
              </a:rPr>
              <a:t>SOAP</a:t>
            </a:r>
            <a:endParaRPr sz="1600" dirty="0">
              <a:latin typeface="Arial"/>
              <a:cs typeface="Arial"/>
            </a:endParaRPr>
          </a:p>
          <a:p>
            <a:pPr marL="299085" indent="-286385">
              <a:lnSpc>
                <a:spcPct val="100000"/>
              </a:lnSpc>
              <a:spcBef>
                <a:spcPts val="585"/>
              </a:spcBef>
              <a:buChar char="•"/>
              <a:tabLst>
                <a:tab pos="299085" algn="l"/>
                <a:tab pos="299720" algn="l"/>
              </a:tabLst>
            </a:pPr>
            <a:r>
              <a:rPr sz="1600" spc="-5" dirty="0">
                <a:latin typeface="Arial"/>
                <a:cs typeface="Arial"/>
              </a:rPr>
              <a:t>SMTP</a:t>
            </a:r>
            <a:endParaRPr sz="1600" dirty="0">
              <a:latin typeface="Arial"/>
              <a:cs typeface="Arial"/>
            </a:endParaRPr>
          </a:p>
          <a:p>
            <a:pPr marL="299085" indent="-286385">
              <a:lnSpc>
                <a:spcPct val="100000"/>
              </a:lnSpc>
              <a:spcBef>
                <a:spcPts val="575"/>
              </a:spcBef>
              <a:buChar char="•"/>
              <a:tabLst>
                <a:tab pos="299085" algn="l"/>
                <a:tab pos="299720" algn="l"/>
              </a:tabLst>
            </a:pPr>
            <a:r>
              <a:rPr sz="1600" spc="-5" dirty="0">
                <a:latin typeface="Arial"/>
                <a:cs typeface="Arial"/>
              </a:rPr>
              <a:t>SMPP</a:t>
            </a:r>
            <a:endParaRPr lang="en-US" sz="1600" spc="-5" dirty="0">
              <a:latin typeface="Arial"/>
              <a:cs typeface="Arial"/>
            </a:endParaRPr>
          </a:p>
          <a:p>
            <a:pPr marL="299085" indent="-286385">
              <a:lnSpc>
                <a:spcPct val="100000"/>
              </a:lnSpc>
              <a:spcBef>
                <a:spcPts val="585"/>
              </a:spcBef>
              <a:buChar char="•"/>
              <a:tabLst>
                <a:tab pos="299085" algn="l"/>
                <a:tab pos="299720" algn="l"/>
              </a:tabLst>
            </a:pPr>
            <a:r>
              <a:rPr lang="en-US" sz="1600" spc="-5" dirty="0">
                <a:latin typeface="Arial"/>
                <a:cs typeface="Arial"/>
              </a:rPr>
              <a:t>OMS</a:t>
            </a:r>
          </a:p>
          <a:p>
            <a:pPr marL="299085" indent="-286385">
              <a:lnSpc>
                <a:spcPct val="100000"/>
              </a:lnSpc>
              <a:spcBef>
                <a:spcPts val="585"/>
              </a:spcBef>
              <a:buChar char="•"/>
              <a:tabLst>
                <a:tab pos="299085" algn="l"/>
                <a:tab pos="299720" algn="l"/>
              </a:tabLst>
            </a:pPr>
            <a:r>
              <a:rPr lang="ru-RU" sz="1600" spc="-5" dirty="0">
                <a:latin typeface="Arial"/>
                <a:cs typeface="Arial"/>
              </a:rPr>
              <a:t>Заказные протоколы</a:t>
            </a:r>
            <a:endParaRPr sz="160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6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919"/>
              </a:spcBef>
            </a:pPr>
            <a:r>
              <a:rPr sz="1600" spc="-10" dirty="0">
                <a:latin typeface="Arial"/>
                <a:cs typeface="Arial"/>
              </a:rPr>
              <a:t>Платформа </a:t>
            </a:r>
            <a:r>
              <a:rPr sz="1600" spc="-20" dirty="0">
                <a:latin typeface="Arial"/>
                <a:cs typeface="Arial"/>
              </a:rPr>
              <a:t>может </a:t>
            </a:r>
            <a:r>
              <a:rPr sz="1600" spc="-5" dirty="0">
                <a:latin typeface="Arial"/>
                <a:cs typeface="Arial"/>
              </a:rPr>
              <a:t>легко </a:t>
            </a:r>
            <a:r>
              <a:rPr sz="1600" spc="-10" dirty="0">
                <a:latin typeface="Arial"/>
                <a:cs typeface="Arial"/>
              </a:rPr>
              <a:t>интегрироваться </a:t>
            </a:r>
            <a:r>
              <a:rPr sz="1600" spc="-5" dirty="0">
                <a:latin typeface="Arial"/>
                <a:cs typeface="Arial"/>
              </a:rPr>
              <a:t>с </a:t>
            </a:r>
            <a:r>
              <a:rPr sz="1600" spc="-10" dirty="0">
                <a:latin typeface="Arial"/>
                <a:cs typeface="Arial"/>
              </a:rPr>
              <a:t>большинством CRM </a:t>
            </a:r>
            <a:r>
              <a:rPr sz="1600" spc="-5" dirty="0">
                <a:latin typeface="Arial"/>
                <a:cs typeface="Arial"/>
              </a:rPr>
              <a:t>и ERP</a:t>
            </a:r>
            <a:r>
              <a:rPr sz="1600" spc="27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системами.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36345">
              <a:lnSpc>
                <a:spcPct val="100000"/>
              </a:lnSpc>
            </a:pPr>
            <a:r>
              <a:rPr spc="-15" dirty="0"/>
              <a:t>Подключение </a:t>
            </a:r>
            <a:r>
              <a:rPr dirty="0"/>
              <a:t>по</a:t>
            </a:r>
            <a:r>
              <a:rPr spc="-110" dirty="0"/>
              <a:t> </a:t>
            </a:r>
            <a:r>
              <a:rPr spc="-10" dirty="0"/>
              <a:t>API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36345">
              <a:lnSpc>
                <a:spcPct val="100000"/>
              </a:lnSpc>
            </a:pPr>
            <a:r>
              <a:rPr dirty="0"/>
              <a:t>SMS</a:t>
            </a:r>
            <a:r>
              <a:rPr spc="-75" dirty="0"/>
              <a:t> </a:t>
            </a:r>
            <a:r>
              <a:rPr spc="-5" dirty="0"/>
              <a:t>Сервисы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24967" y="1522369"/>
            <a:ext cx="7406005" cy="44607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9085" marR="872490" indent="-286385">
              <a:lnSpc>
                <a:spcPct val="130200"/>
              </a:lnSpc>
              <a:buChar char="•"/>
              <a:tabLst>
                <a:tab pos="299085" algn="l"/>
                <a:tab pos="299720" algn="l"/>
              </a:tabLst>
            </a:pPr>
            <a:r>
              <a:rPr spc="-15" dirty="0">
                <a:latin typeface="Arial"/>
                <a:cs typeface="Arial"/>
              </a:rPr>
              <a:t>Размер </a:t>
            </a:r>
            <a:r>
              <a:rPr spc="-10" dirty="0">
                <a:latin typeface="Arial"/>
                <a:cs typeface="Arial"/>
              </a:rPr>
              <a:t>текста </a:t>
            </a:r>
            <a:r>
              <a:rPr spc="-5" dirty="0">
                <a:latin typeface="Arial"/>
                <a:cs typeface="Arial"/>
              </a:rPr>
              <a:t>1 сообщения - 70 </a:t>
            </a:r>
            <a:r>
              <a:rPr spc="-10" dirty="0">
                <a:latin typeface="Arial"/>
                <a:cs typeface="Arial"/>
              </a:rPr>
              <a:t>символов </a:t>
            </a:r>
            <a:r>
              <a:rPr spc="-5" dirty="0">
                <a:latin typeface="Arial"/>
                <a:cs typeface="Arial"/>
              </a:rPr>
              <a:t>на кириллице или 160  </a:t>
            </a:r>
            <a:r>
              <a:rPr spc="-10" dirty="0">
                <a:latin typeface="Arial"/>
                <a:cs typeface="Arial"/>
              </a:rPr>
              <a:t>символов </a:t>
            </a:r>
            <a:r>
              <a:rPr spc="-5" dirty="0">
                <a:latin typeface="Arial"/>
                <a:cs typeface="Arial"/>
              </a:rPr>
              <a:t>на</a:t>
            </a:r>
            <a:r>
              <a:rPr spc="-45" dirty="0">
                <a:latin typeface="Arial"/>
                <a:cs typeface="Arial"/>
              </a:rPr>
              <a:t> </a:t>
            </a:r>
            <a:r>
              <a:rPr spc="-10" dirty="0" err="1">
                <a:latin typeface="Arial"/>
                <a:cs typeface="Arial"/>
              </a:rPr>
              <a:t>латинице</a:t>
            </a:r>
            <a:r>
              <a:rPr spc="-10" dirty="0">
                <a:latin typeface="Arial"/>
                <a:cs typeface="Arial"/>
              </a:rPr>
              <a:t>;</a:t>
            </a:r>
            <a:endParaRPr lang="ru-RU" spc="-10" dirty="0">
              <a:latin typeface="Arial"/>
              <a:cs typeface="Arial"/>
            </a:endParaRPr>
          </a:p>
          <a:p>
            <a:pPr marL="299085" marR="872490" indent="-286385">
              <a:lnSpc>
                <a:spcPct val="130200"/>
              </a:lnSpc>
              <a:buChar char="•"/>
              <a:tabLst>
                <a:tab pos="299085" algn="l"/>
                <a:tab pos="299720" algn="l"/>
              </a:tabLst>
            </a:pPr>
            <a:endParaRPr dirty="0">
              <a:latin typeface="Arial"/>
              <a:cs typeface="Arial"/>
            </a:endParaRPr>
          </a:p>
          <a:p>
            <a:pPr marL="299085" marR="280035" indent="-286385">
              <a:lnSpc>
                <a:spcPts val="2510"/>
              </a:lnSpc>
              <a:spcBef>
                <a:spcPts val="165"/>
              </a:spcBef>
              <a:buChar char="•"/>
              <a:tabLst>
                <a:tab pos="299085" algn="l"/>
                <a:tab pos="299720" algn="l"/>
              </a:tabLst>
            </a:pPr>
            <a:r>
              <a:rPr spc="-5" dirty="0">
                <a:latin typeface="Arial"/>
                <a:cs typeface="Arial"/>
              </a:rPr>
              <a:t>Максимальный </a:t>
            </a:r>
            <a:r>
              <a:rPr spc="-10" dirty="0">
                <a:latin typeface="Arial"/>
                <a:cs typeface="Arial"/>
              </a:rPr>
              <a:t>размер </a:t>
            </a:r>
            <a:r>
              <a:rPr spc="-5" dirty="0">
                <a:latin typeface="Arial"/>
                <a:cs typeface="Arial"/>
              </a:rPr>
              <a:t>сообщения </a:t>
            </a:r>
            <a:r>
              <a:rPr spc="-5" dirty="0" err="1">
                <a:latin typeface="Arial"/>
                <a:cs typeface="Arial"/>
              </a:rPr>
              <a:t>до</a:t>
            </a:r>
            <a:r>
              <a:rPr spc="-5" dirty="0">
                <a:latin typeface="Arial"/>
                <a:cs typeface="Arial"/>
              </a:rPr>
              <a:t> </a:t>
            </a:r>
            <a:r>
              <a:rPr lang="en-US" spc="-5" dirty="0">
                <a:latin typeface="Arial"/>
                <a:cs typeface="Arial"/>
              </a:rPr>
              <a:t>2</a:t>
            </a:r>
            <a:r>
              <a:rPr spc="-5" dirty="0">
                <a:latin typeface="Arial"/>
                <a:cs typeface="Arial"/>
              </a:rPr>
              <a:t>000 </a:t>
            </a:r>
            <a:r>
              <a:rPr spc="-10" dirty="0">
                <a:latin typeface="Arial"/>
                <a:cs typeface="Arial"/>
              </a:rPr>
              <a:t>символов </a:t>
            </a:r>
            <a:r>
              <a:rPr spc="-5" dirty="0">
                <a:latin typeface="Arial"/>
                <a:cs typeface="Arial"/>
              </a:rPr>
              <a:t>на кириллице или  </a:t>
            </a:r>
            <a:r>
              <a:rPr spc="-10" dirty="0" err="1">
                <a:latin typeface="Arial"/>
                <a:cs typeface="Arial"/>
              </a:rPr>
              <a:t>латинице</a:t>
            </a:r>
            <a:r>
              <a:rPr spc="-10" dirty="0">
                <a:latin typeface="Arial"/>
                <a:cs typeface="Arial"/>
              </a:rPr>
              <a:t>;</a:t>
            </a:r>
            <a:endParaRPr lang="ru-RU" spc="-10" dirty="0">
              <a:latin typeface="Arial"/>
              <a:cs typeface="Arial"/>
            </a:endParaRPr>
          </a:p>
          <a:p>
            <a:pPr marL="299085" marR="280035" indent="-286385">
              <a:lnSpc>
                <a:spcPts val="2510"/>
              </a:lnSpc>
              <a:spcBef>
                <a:spcPts val="165"/>
              </a:spcBef>
              <a:buChar char="•"/>
              <a:tabLst>
                <a:tab pos="299085" algn="l"/>
                <a:tab pos="299720" algn="l"/>
              </a:tabLst>
            </a:pPr>
            <a:endParaRPr dirty="0">
              <a:latin typeface="Arial"/>
              <a:cs typeface="Arial"/>
            </a:endParaRPr>
          </a:p>
          <a:p>
            <a:pPr marL="299085" indent="-286385">
              <a:lnSpc>
                <a:spcPct val="100000"/>
              </a:lnSpc>
              <a:spcBef>
                <a:spcPts val="390"/>
              </a:spcBef>
              <a:buChar char="•"/>
              <a:tabLst>
                <a:tab pos="299085" algn="l"/>
                <a:tab pos="299720" algn="l"/>
              </a:tabLst>
            </a:pPr>
            <a:r>
              <a:rPr spc="-5" dirty="0">
                <a:latin typeface="Arial"/>
                <a:cs typeface="Arial"/>
              </a:rPr>
              <a:t>Выбор </a:t>
            </a:r>
            <a:r>
              <a:rPr spc="-15" dirty="0">
                <a:latin typeface="Arial"/>
                <a:cs typeface="Arial"/>
              </a:rPr>
              <a:t>желаемого </a:t>
            </a:r>
            <a:r>
              <a:rPr spc="-5" dirty="0">
                <a:latin typeface="Arial"/>
                <a:cs typeface="Arial"/>
              </a:rPr>
              <a:t>имя </a:t>
            </a:r>
            <a:r>
              <a:rPr spc="-15" dirty="0">
                <a:latin typeface="Arial"/>
                <a:cs typeface="Arial"/>
              </a:rPr>
              <a:t>отправителя </a:t>
            </a:r>
            <a:r>
              <a:rPr spc="-5" dirty="0">
                <a:latin typeface="Arial"/>
                <a:cs typeface="Arial"/>
              </a:rPr>
              <a:t>до </a:t>
            </a:r>
            <a:r>
              <a:rPr spc="-65" dirty="0">
                <a:latin typeface="Arial"/>
                <a:cs typeface="Arial"/>
              </a:rPr>
              <a:t>11</a:t>
            </a:r>
            <a:r>
              <a:rPr spc="110" dirty="0">
                <a:latin typeface="Arial"/>
                <a:cs typeface="Arial"/>
              </a:rPr>
              <a:t> </a:t>
            </a:r>
            <a:r>
              <a:rPr spc="-10" dirty="0">
                <a:latin typeface="Arial"/>
                <a:cs typeface="Arial"/>
              </a:rPr>
              <a:t>символов;</a:t>
            </a:r>
            <a:endParaRPr dirty="0">
              <a:latin typeface="Arial"/>
              <a:cs typeface="Arial"/>
            </a:endParaRPr>
          </a:p>
          <a:p>
            <a:pPr marL="299085" indent="-286385">
              <a:lnSpc>
                <a:spcPct val="100000"/>
              </a:lnSpc>
              <a:spcBef>
                <a:spcPts val="575"/>
              </a:spcBef>
              <a:buChar char="•"/>
              <a:tabLst>
                <a:tab pos="299085" algn="l"/>
                <a:tab pos="299720" algn="l"/>
              </a:tabLst>
            </a:pPr>
            <a:r>
              <a:rPr spc="-10" dirty="0">
                <a:latin typeface="Arial"/>
                <a:cs typeface="Arial"/>
              </a:rPr>
              <a:t>Автоматический </a:t>
            </a:r>
            <a:r>
              <a:rPr spc="-15" dirty="0">
                <a:latin typeface="Arial"/>
                <a:cs typeface="Arial"/>
              </a:rPr>
              <a:t>счетчик</a:t>
            </a:r>
            <a:r>
              <a:rPr spc="20" dirty="0">
                <a:latin typeface="Arial"/>
                <a:cs typeface="Arial"/>
              </a:rPr>
              <a:t> </a:t>
            </a:r>
            <a:r>
              <a:rPr spc="-5" dirty="0" err="1">
                <a:latin typeface="Arial"/>
                <a:cs typeface="Arial"/>
              </a:rPr>
              <a:t>сообщений</a:t>
            </a:r>
            <a:r>
              <a:rPr spc="-5" dirty="0">
                <a:latin typeface="Arial"/>
                <a:cs typeface="Arial"/>
              </a:rPr>
              <a:t>;</a:t>
            </a:r>
            <a:endParaRPr lang="ru-RU" spc="-5" dirty="0">
              <a:latin typeface="Arial"/>
              <a:cs typeface="Arial"/>
            </a:endParaRPr>
          </a:p>
          <a:p>
            <a:pPr marL="299085" indent="-286385">
              <a:lnSpc>
                <a:spcPct val="100000"/>
              </a:lnSpc>
              <a:spcBef>
                <a:spcPts val="575"/>
              </a:spcBef>
              <a:buChar char="•"/>
              <a:tabLst>
                <a:tab pos="299085" algn="l"/>
                <a:tab pos="299720" algn="l"/>
              </a:tabLst>
            </a:pPr>
            <a:endParaRPr dirty="0">
              <a:latin typeface="Arial"/>
              <a:cs typeface="Arial"/>
            </a:endParaRPr>
          </a:p>
          <a:p>
            <a:pPr marL="299085" indent="-286385">
              <a:lnSpc>
                <a:spcPct val="100000"/>
              </a:lnSpc>
              <a:spcBef>
                <a:spcPts val="590"/>
              </a:spcBef>
              <a:buChar char="•"/>
              <a:tabLst>
                <a:tab pos="299085" algn="l"/>
                <a:tab pos="299720" algn="l"/>
              </a:tabLst>
            </a:pPr>
            <a:r>
              <a:rPr dirty="0">
                <a:latin typeface="Arial"/>
                <a:cs typeface="Arial"/>
              </a:rPr>
              <a:t>Отправка </a:t>
            </a:r>
            <a:r>
              <a:rPr spc="-15" dirty="0">
                <a:latin typeface="Arial"/>
                <a:cs typeface="Arial"/>
              </a:rPr>
              <a:t>через </a:t>
            </a:r>
            <a:r>
              <a:rPr spc="-5" dirty="0" err="1">
                <a:latin typeface="Arial"/>
                <a:cs typeface="Arial"/>
              </a:rPr>
              <a:t>планировщик</a:t>
            </a:r>
            <a:r>
              <a:rPr spc="-5" dirty="0" smtClean="0">
                <a:latin typeface="Arial"/>
                <a:cs typeface="Arial"/>
              </a:rPr>
              <a:t>;</a:t>
            </a:r>
            <a:endParaRPr lang="ru-RU" spc="-5" dirty="0" smtClean="0">
              <a:latin typeface="Arial"/>
              <a:cs typeface="Arial"/>
            </a:endParaRPr>
          </a:p>
          <a:p>
            <a:pPr marL="299085" indent="-286385">
              <a:lnSpc>
                <a:spcPct val="100000"/>
              </a:lnSpc>
              <a:spcBef>
                <a:spcPts val="590"/>
              </a:spcBef>
              <a:buChar char="•"/>
              <a:tabLst>
                <a:tab pos="299085" algn="l"/>
                <a:tab pos="299720" algn="l"/>
              </a:tabLst>
            </a:pPr>
            <a:r>
              <a:rPr lang="ru-RU" spc="-5" dirty="0" smtClean="0">
                <a:latin typeface="Arial"/>
                <a:cs typeface="Arial"/>
              </a:rPr>
              <a:t>Использование только официальных каналов и подключений к операторам;</a:t>
            </a:r>
            <a:endParaRPr dirty="0">
              <a:latin typeface="Arial"/>
              <a:cs typeface="Arial"/>
            </a:endParaRPr>
          </a:p>
          <a:p>
            <a:pPr marL="12700" marR="5080">
              <a:lnSpc>
                <a:spcPts val="2510"/>
              </a:lnSpc>
              <a:spcBef>
                <a:spcPts val="165"/>
              </a:spcBef>
              <a:tabLst>
                <a:tab pos="299085" algn="l"/>
                <a:tab pos="299720" algn="l"/>
              </a:tabLst>
            </a:pPr>
            <a:endParaRPr sz="1600" dirty="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57200" y="293369"/>
            <a:ext cx="1533144" cy="8290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1699</TotalTime>
  <Words>970</Words>
  <Application>Microsoft Office PowerPoint</Application>
  <PresentationFormat>Экран (4:3)</PresentationFormat>
  <Paragraphs>205</Paragraphs>
  <Slides>33</Slides>
  <Notes>12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41" baseType="lpstr">
      <vt:lpstr>Microsoft YaHei</vt:lpstr>
      <vt:lpstr>Arial</vt:lpstr>
      <vt:lpstr>Calibri</vt:lpstr>
      <vt:lpstr>Tahoma</vt:lpstr>
      <vt:lpstr>Times New Roman</vt:lpstr>
      <vt:lpstr>Wingdings</vt:lpstr>
      <vt:lpstr>Office Theme</vt:lpstr>
      <vt:lpstr>PDF</vt:lpstr>
      <vt:lpstr>Презентация PowerPoint</vt:lpstr>
      <vt:lpstr>Презентация PowerPoint</vt:lpstr>
      <vt:lpstr>Презентация PowerPoint</vt:lpstr>
      <vt:lpstr>Платформа</vt:lpstr>
      <vt:lpstr>Презентация PowerPoint</vt:lpstr>
      <vt:lpstr>Преимущества платформы ISBC Telecom </vt:lpstr>
      <vt:lpstr>Удобство работы с WEB-интерфейсом</vt:lpstr>
      <vt:lpstr>Подключение по API</vt:lpstr>
      <vt:lpstr>SMS Сервисы</vt:lpstr>
      <vt:lpstr>SMS Сервисы</vt:lpstr>
      <vt:lpstr>             Простой и удобный интерфейс личного кабинета</vt:lpstr>
      <vt:lpstr>                Управление шаблонами сообщений</vt:lpstr>
      <vt:lpstr>Viber рассылка</vt:lpstr>
      <vt:lpstr>                      Отправка Viber-сообщений</vt:lpstr>
      <vt:lpstr>Каскадная технология отправки сообщений </vt:lpstr>
      <vt:lpstr>Работа с контактами</vt:lpstr>
      <vt:lpstr>Работа с контактами</vt:lpstr>
      <vt:lpstr>Отчетность</vt:lpstr>
      <vt:lpstr>Аренда интерфейса</vt:lpstr>
      <vt:lpstr>Успешно реализованные проекты ISBC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Лицензии</vt:lpstr>
      <vt:lpstr>Лицензии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Denis Fokin</dc:creator>
  <cp:lastModifiedBy>Anastasia Malenkova</cp:lastModifiedBy>
  <cp:revision>44</cp:revision>
  <dcterms:created xsi:type="dcterms:W3CDTF">2016-11-15T13:24:54Z</dcterms:created>
  <dcterms:modified xsi:type="dcterms:W3CDTF">2020-02-14T08:49:38Z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2015-09-07T00:00:00Z</vt:filetime>
  </property>
  <property fmtid="{D5CDD505-2E9C-101B-9397-08002B2CF9AE}" pid="3" name="Creator">
    <vt:lpwstr>Microsoft® PowerPoint® 2013</vt:lpwstr>
  </property>
  <property fmtid="{D5CDD505-2E9C-101B-9397-08002B2CF9AE}" pid="4" name="LastSaved">
    <vt:filetime>2016-11-15T00:00:00Z</vt:filetime>
  </property>
</Properties>
</file>