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24" autoAdjust="0"/>
  </p:normalViewPr>
  <p:slideViewPr>
    <p:cSldViewPr>
      <p:cViewPr varScale="1">
        <p:scale>
          <a:sx n="121" d="100"/>
          <a:sy n="121" d="100"/>
        </p:scale>
        <p:origin x="13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1FCE2-E875-46CB-A2B5-834E66A1829A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A07F5-6995-4EA7-957B-E064FF78F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zakaznauka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915816" y="1124744"/>
            <a:ext cx="6048672" cy="33843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Санкт-Петербургский филиал ФГУП «Академический научно-издательский, производственно-полиграфический центр «Наука»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382963" y="5661025"/>
            <a:ext cx="5761037" cy="936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Санкт-Петербург</a:t>
            </a:r>
          </a:p>
          <a:p>
            <a:pPr marL="0" indent="0" algn="ctr">
              <a:buNone/>
            </a:pPr>
            <a:r>
              <a:rPr lang="ru-RU" sz="2000" dirty="0" smtClean="0"/>
              <a:t>201</a:t>
            </a:r>
            <a:r>
              <a:rPr lang="ru-RU" sz="2000" dirty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343409" y="5929330"/>
            <a:ext cx="7157681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820000"/>
                </a:solidFill>
              </a:rPr>
              <a:t>      ______________________ </a:t>
            </a:r>
            <a:r>
              <a:rPr lang="ru-RU" sz="2000" i="1" dirty="0">
                <a:solidFill>
                  <a:srgbClr val="820000"/>
                </a:solidFill>
              </a:rPr>
              <a:t>2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692696"/>
            <a:ext cx="7344816" cy="4922976"/>
          </a:xfrm>
        </p:spPr>
        <p:txBody>
          <a:bodyPr anchor="ctr">
            <a:normAutofit/>
          </a:bodyPr>
          <a:lstStyle/>
          <a:p>
            <a:pPr algn="just"/>
            <a:r>
              <a:rPr lang="ru-RU" sz="1900" dirty="0" smtClean="0"/>
              <a:t>Типография «Наука», одно из старейших полиграфический предприятий Санкт-Петербурга. С 1727 года в</a:t>
            </a:r>
            <a:r>
              <a:rPr lang="en-US" sz="1900" dirty="0" smtClean="0"/>
              <a:t> </a:t>
            </a:r>
            <a:r>
              <a:rPr lang="ru-RU" sz="1900" dirty="0" smtClean="0"/>
              <a:t>типографии </a:t>
            </a:r>
            <a:r>
              <a:rPr lang="ru-RU" sz="1900" dirty="0"/>
              <a:t>издавались труды членов академии, переводы иностранных книг</a:t>
            </a:r>
            <a:r>
              <a:rPr lang="ru-RU" sz="1900" dirty="0" smtClean="0"/>
              <a:t>, </a:t>
            </a:r>
            <a:r>
              <a:rPr lang="ru-RU" sz="1900" dirty="0"/>
              <a:t>учебники, </a:t>
            </a:r>
            <a:r>
              <a:rPr lang="ru-RU" sz="1900" dirty="0" smtClean="0"/>
              <a:t>научная </a:t>
            </a:r>
            <a:r>
              <a:rPr lang="ru-RU" sz="1900" dirty="0"/>
              <a:t>и </a:t>
            </a:r>
            <a:r>
              <a:rPr lang="ru-RU" sz="1900" dirty="0" smtClean="0"/>
              <a:t>научно-популярная литература, газета </a:t>
            </a:r>
            <a:r>
              <a:rPr lang="ru-RU" sz="1900" dirty="0"/>
              <a:t>«Санкт-Петербургские ведомости</a:t>
            </a:r>
            <a:r>
              <a:rPr lang="ru-RU" sz="1900" dirty="0" smtClean="0"/>
              <a:t>».</a:t>
            </a:r>
          </a:p>
          <a:p>
            <a:pPr algn="just"/>
            <a:endParaRPr lang="en-US" sz="2000" dirty="0" smtClean="0"/>
          </a:p>
          <a:p>
            <a:pPr algn="just"/>
            <a:r>
              <a:rPr lang="ru-RU" sz="1900" dirty="0" smtClean="0"/>
              <a:t>В настоящее время </a:t>
            </a:r>
            <a:r>
              <a:rPr lang="ru-RU" sz="1900" dirty="0" smtClean="0">
                <a:solidFill>
                  <a:srgbClr val="820000"/>
                </a:solidFill>
              </a:rPr>
              <a:t>типография </a:t>
            </a:r>
            <a:r>
              <a:rPr lang="ru-RU" sz="1900" dirty="0">
                <a:solidFill>
                  <a:srgbClr val="820000"/>
                </a:solidFill>
              </a:rPr>
              <a:t>«Наука</a:t>
            </a:r>
            <a:r>
              <a:rPr lang="ru-RU" sz="1900" dirty="0" smtClean="0">
                <a:solidFill>
                  <a:srgbClr val="820000"/>
                </a:solidFill>
              </a:rPr>
              <a:t>»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900" dirty="0" smtClean="0"/>
              <a:t>выпускает художественную литературу, книги для детей, обучающие материалы, отраслевые </a:t>
            </a:r>
            <a:r>
              <a:rPr lang="ru-RU" sz="1900" dirty="0"/>
              <a:t>и </a:t>
            </a:r>
            <a:r>
              <a:rPr lang="ru-RU" sz="1900" dirty="0" smtClean="0"/>
              <a:t>профессиональные издания</a:t>
            </a:r>
            <a:r>
              <a:rPr lang="ru-RU" sz="1900" dirty="0"/>
              <a:t>, каталоги, словари </a:t>
            </a:r>
            <a:r>
              <a:rPr lang="ru-RU" sz="1900" dirty="0" smtClean="0"/>
              <a:t>и справочники.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1900" dirty="0" smtClean="0"/>
              <a:t>работает </a:t>
            </a:r>
            <a:r>
              <a:rPr lang="ru-RU" sz="1900" dirty="0"/>
              <a:t>с </a:t>
            </a:r>
            <a:r>
              <a:rPr lang="ru-RU" sz="1900" dirty="0" smtClean="0"/>
              <a:t>издательскими </a:t>
            </a:r>
            <a:r>
              <a:rPr lang="ru-RU" sz="1900" dirty="0"/>
              <a:t>домами </a:t>
            </a:r>
            <a:r>
              <a:rPr lang="ru-RU" sz="1900" dirty="0" smtClean="0"/>
              <a:t>Санкт-Петербурга и Северо-Западного региона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85918" y="5929330"/>
            <a:ext cx="6715172" cy="6429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20000"/>
                </a:solidFill>
              </a:rPr>
              <a:t>______________________ </a:t>
            </a:r>
            <a:r>
              <a:rPr lang="ru-RU" sz="2000" i="1" dirty="0">
                <a:solidFill>
                  <a:srgbClr val="820000"/>
                </a:solidFill>
              </a:rPr>
              <a:t>3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48680"/>
            <a:ext cx="5904656" cy="5153561"/>
          </a:xfrm>
        </p:spPr>
        <p:txBody>
          <a:bodyPr anchor="ctr">
            <a:normAutofit/>
          </a:bodyPr>
          <a:lstStyle/>
          <a:p>
            <a:pPr lvl="0"/>
            <a:r>
              <a:rPr lang="ru-RU" sz="2100" b="1" dirty="0"/>
              <a:t>Возможности </a:t>
            </a:r>
            <a:r>
              <a:rPr lang="ru-RU" sz="2100" b="1" dirty="0" smtClean="0"/>
              <a:t>типографии</a:t>
            </a:r>
            <a:endParaRPr lang="ru-RU" sz="2100" b="1" dirty="0"/>
          </a:p>
          <a:p>
            <a:pPr lvl="0"/>
            <a:r>
              <a:rPr lang="ru-RU" sz="2000" dirty="0" smtClean="0"/>
              <a:t>выпуск </a:t>
            </a:r>
            <a:r>
              <a:rPr lang="ru-RU" sz="2000" dirty="0"/>
              <a:t>изданий в разнообразных вариантах оформления: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брошюра </a:t>
            </a:r>
            <a:r>
              <a:rPr lang="ru-RU" sz="2000" dirty="0"/>
              <a:t>клееная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брошюра </a:t>
            </a:r>
            <a:r>
              <a:rPr lang="ru-RU" sz="2000" dirty="0"/>
              <a:t>сшитая с клапанами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брошюра </a:t>
            </a:r>
            <a:r>
              <a:rPr lang="ru-RU" sz="2000" dirty="0"/>
              <a:t>на скрепку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переплет </a:t>
            </a:r>
            <a:r>
              <a:rPr lang="ru-RU" sz="2000" dirty="0"/>
              <a:t>7БЦ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переплет </a:t>
            </a:r>
            <a:r>
              <a:rPr lang="ru-RU" sz="2000" dirty="0"/>
              <a:t>7 с тиснением фольгой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 smtClean="0"/>
              <a:t>журналы </a:t>
            </a:r>
            <a:r>
              <a:rPr lang="ru-RU" sz="2000" dirty="0"/>
              <a:t>и другая полиграфическая продукция</a:t>
            </a:r>
          </a:p>
          <a:p>
            <a:r>
              <a:rPr lang="ru-RU" sz="2000" b="1" dirty="0"/>
              <a:t> </a:t>
            </a:r>
            <a:endParaRPr lang="ru-RU" sz="2000" dirty="0"/>
          </a:p>
        </p:txBody>
      </p:sp>
      <p:pic>
        <p:nvPicPr>
          <p:cNvPr id="5124" name="Picture 4" descr="http://www.unitedwaysuncoast.org/wp-content/uploads/2014/02/booksta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551" y="1149967"/>
            <a:ext cx="2683543" cy="414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85918" y="5929330"/>
            <a:ext cx="6715172" cy="6429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20000"/>
                </a:solidFill>
              </a:rPr>
              <a:t>______________________ </a:t>
            </a:r>
            <a:r>
              <a:rPr lang="ru-RU" sz="2000" i="1" dirty="0">
                <a:solidFill>
                  <a:srgbClr val="820000"/>
                </a:solidFill>
              </a:rPr>
              <a:t>4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642918"/>
            <a:ext cx="7286676" cy="507209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820000"/>
                </a:solidFill>
              </a:rPr>
              <a:t>Печатное  </a:t>
            </a:r>
            <a:r>
              <a:rPr lang="ru-RU" sz="2400" b="1" dirty="0">
                <a:solidFill>
                  <a:srgbClr val="820000"/>
                </a:solidFill>
              </a:rPr>
              <a:t>оборудование</a:t>
            </a:r>
            <a:r>
              <a:rPr lang="ru-RU" sz="2400" b="1" dirty="0" smtClean="0">
                <a:solidFill>
                  <a:srgbClr val="820000"/>
                </a:solidFill>
              </a:rPr>
              <a:t>:</a:t>
            </a:r>
            <a:endParaRPr lang="ru-RU" sz="2400" b="1" dirty="0" smtClean="0"/>
          </a:p>
          <a:p>
            <a:pPr algn="l"/>
            <a:r>
              <a:rPr lang="ru-RU" sz="1900" b="1" dirty="0" smtClean="0">
                <a:solidFill>
                  <a:schemeClr val="accent2">
                    <a:lumMod val="75000"/>
                  </a:schemeClr>
                </a:solidFill>
              </a:rPr>
              <a:t>Ротационная печать</a:t>
            </a:r>
          </a:p>
          <a:p>
            <a:pPr algn="l"/>
            <a:r>
              <a:rPr lang="ru-RU" sz="1700" b="1" dirty="0" smtClean="0"/>
              <a:t>Циркон 66</a:t>
            </a:r>
            <a:r>
              <a:rPr lang="en-US" sz="1700" b="1" dirty="0" smtClean="0"/>
              <a:t>:</a:t>
            </a:r>
            <a:endParaRPr lang="ru-RU" sz="1700" dirty="0" smtClean="0"/>
          </a:p>
          <a:p>
            <a:pPr algn="l"/>
            <a:r>
              <a:rPr lang="ru-RU" sz="1700" dirty="0" smtClean="0"/>
              <a:t>1+1</a:t>
            </a:r>
          </a:p>
          <a:p>
            <a:pPr algn="l"/>
            <a:r>
              <a:rPr lang="ru-RU" sz="1700" dirty="0" smtClean="0"/>
              <a:t>Максимальный </a:t>
            </a:r>
            <a:r>
              <a:rPr lang="ru-RU" sz="1700" dirty="0"/>
              <a:t>формат рулона </a:t>
            </a:r>
            <a:r>
              <a:rPr lang="ru-RU" sz="1700" dirty="0" smtClean="0"/>
              <a:t>620 мм</a:t>
            </a:r>
          </a:p>
          <a:p>
            <a:pPr algn="l"/>
            <a:r>
              <a:rPr lang="ru-RU" sz="1700" dirty="0">
                <a:solidFill>
                  <a:schemeClr val="bg1">
                    <a:lumMod val="50000"/>
                  </a:schemeClr>
                </a:solidFill>
              </a:rPr>
              <a:t>Плотность бумаги – 45-80г/</a:t>
            </a:r>
            <a:r>
              <a:rPr lang="ru-RU" sz="1700" dirty="0" err="1">
                <a:solidFill>
                  <a:schemeClr val="bg1">
                    <a:lumMod val="50000"/>
                  </a:schemeClr>
                </a:solidFill>
              </a:rPr>
              <a:t>м.кв</a:t>
            </a:r>
            <a:r>
              <a:rPr lang="ru-RU" sz="1700" dirty="0"/>
              <a:t/>
            </a:r>
            <a:br>
              <a:rPr lang="ru-RU" sz="1700" dirty="0"/>
            </a:br>
            <a:r>
              <a:rPr lang="ru-RU" sz="1700" dirty="0" smtClean="0"/>
              <a:t>Варианты </a:t>
            </a:r>
            <a:r>
              <a:rPr lang="ru-RU" sz="1700" dirty="0"/>
              <a:t>фальцовки А5, </a:t>
            </a:r>
            <a:r>
              <a:rPr lang="ru-RU" sz="1700" dirty="0" smtClean="0"/>
              <a:t>А4</a:t>
            </a:r>
            <a:r>
              <a:rPr lang="ru-RU" sz="1700" dirty="0"/>
              <a:t/>
            </a:r>
            <a:br>
              <a:rPr lang="ru-RU" sz="1700" dirty="0"/>
            </a:br>
            <a:r>
              <a:rPr lang="ru-RU" sz="1700" dirty="0"/>
              <a:t>Максимальная скорость печати </a:t>
            </a:r>
            <a:r>
              <a:rPr lang="ru-RU" sz="1700" dirty="0" smtClean="0"/>
              <a:t>– 17 000 </a:t>
            </a:r>
            <a:r>
              <a:rPr lang="ru-RU" sz="1700" dirty="0" err="1" smtClean="0"/>
              <a:t>отт</a:t>
            </a:r>
            <a:r>
              <a:rPr lang="ru-RU" sz="1700" dirty="0" smtClean="0"/>
              <a:t>/час</a:t>
            </a:r>
            <a:endParaRPr lang="en-US" sz="1700" dirty="0" smtClean="0"/>
          </a:p>
          <a:p>
            <a:pPr algn="l"/>
            <a:endParaRPr lang="ru-RU" sz="1700" dirty="0" smtClean="0"/>
          </a:p>
          <a:p>
            <a:pPr algn="l"/>
            <a:r>
              <a:rPr lang="ru-RU" sz="1700" b="1" dirty="0" smtClean="0">
                <a:solidFill>
                  <a:schemeClr val="bg1">
                    <a:lumMod val="50000"/>
                  </a:schemeClr>
                </a:solidFill>
              </a:rPr>
              <a:t>Ультрасет-72</a:t>
            </a:r>
            <a:r>
              <a:rPr lang="ru-RU" sz="1700" b="1" dirty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en-US" sz="17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sz="17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</a:rPr>
              <a:t>1+1</a:t>
            </a:r>
            <a:endParaRPr lang="ru-RU" sz="1700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</a:rPr>
              <a:t>Максимальный </a:t>
            </a:r>
            <a:r>
              <a:rPr lang="ru-RU" sz="1700" dirty="0">
                <a:solidFill>
                  <a:schemeClr val="bg1">
                    <a:lumMod val="50000"/>
                  </a:schemeClr>
                </a:solidFill>
              </a:rPr>
              <a:t>формат рулона </a:t>
            </a:r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</a:rPr>
              <a:t>720мм</a:t>
            </a:r>
          </a:p>
          <a:p>
            <a:pPr algn="l"/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</a:rPr>
              <a:t>Плотность </a:t>
            </a:r>
            <a:r>
              <a:rPr lang="ru-RU" sz="1700" dirty="0">
                <a:solidFill>
                  <a:schemeClr val="bg1">
                    <a:lumMod val="50000"/>
                  </a:schemeClr>
                </a:solidFill>
              </a:rPr>
              <a:t>бумаги – 45-70г/</a:t>
            </a:r>
            <a:r>
              <a:rPr lang="ru-RU" sz="1700" dirty="0" err="1">
                <a:solidFill>
                  <a:schemeClr val="bg1">
                    <a:lumMod val="50000"/>
                  </a:schemeClr>
                </a:solidFill>
              </a:rPr>
              <a:t>м.кв</a:t>
            </a:r>
            <a:r>
              <a:rPr lang="ru-RU" sz="17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ru-RU" sz="17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700" dirty="0">
                <a:solidFill>
                  <a:schemeClr val="bg1">
                    <a:lumMod val="50000"/>
                  </a:schemeClr>
                </a:solidFill>
              </a:rPr>
              <a:t>Варианты фальцовки А4 </a:t>
            </a:r>
            <a:endParaRPr lang="ru-RU" sz="17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sz="1700" dirty="0" smtClean="0">
                <a:solidFill>
                  <a:schemeClr val="bg1">
                    <a:lumMod val="50000"/>
                  </a:schemeClr>
                </a:solidFill>
              </a:rPr>
              <a:t>Максимальная </a:t>
            </a:r>
            <a:r>
              <a:rPr lang="ru-RU" sz="1700" dirty="0">
                <a:solidFill>
                  <a:schemeClr val="bg1">
                    <a:lumMod val="50000"/>
                  </a:schemeClr>
                </a:solidFill>
              </a:rPr>
              <a:t>скорость печати – 10 000 </a:t>
            </a:r>
            <a:r>
              <a:rPr lang="ru-RU" sz="1700" dirty="0" err="1">
                <a:solidFill>
                  <a:schemeClr val="bg1">
                    <a:lumMod val="50000"/>
                  </a:schemeClr>
                </a:solidFill>
              </a:rPr>
              <a:t>отт</a:t>
            </a:r>
            <a:r>
              <a:rPr lang="ru-RU" sz="1700" dirty="0">
                <a:solidFill>
                  <a:schemeClr val="bg1">
                    <a:lumMod val="50000"/>
                  </a:schemeClr>
                </a:solidFill>
              </a:rPr>
              <a:t>/час</a:t>
            </a:r>
          </a:p>
          <a:p>
            <a:pPr algn="l"/>
            <a:endParaRPr lang="ru-RU" sz="2200" b="1" dirty="0"/>
          </a:p>
          <a:p>
            <a:pPr algn="l"/>
            <a:endParaRPr lang="ru-RU" sz="4000" dirty="0"/>
          </a:p>
          <a:p>
            <a:pPr algn="l"/>
            <a:endParaRPr lang="ru-RU" sz="4000" b="1" dirty="0"/>
          </a:p>
          <a:p>
            <a:pPr algn="l"/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85918" y="5929330"/>
            <a:ext cx="6715172" cy="6429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20000"/>
                </a:solidFill>
              </a:rPr>
              <a:t>______________________ </a:t>
            </a:r>
            <a:r>
              <a:rPr lang="ru-RU" sz="2000" i="1" dirty="0">
                <a:solidFill>
                  <a:srgbClr val="820000"/>
                </a:solidFill>
              </a:rPr>
              <a:t>5</a:t>
            </a:r>
          </a:p>
        </p:txBody>
      </p:sp>
      <p:pic>
        <p:nvPicPr>
          <p:cNvPr id="15" name="Picture 6" descr="http://static2.ozone.ru/multimedia/books_covers/100556036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159487"/>
            <a:ext cx="2209391" cy="2838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642918"/>
            <a:ext cx="7286676" cy="5072098"/>
          </a:xfrm>
        </p:spPr>
        <p:txBody>
          <a:bodyPr>
            <a:normAutofit fontScale="92500" lnSpcReduction="10000"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ru-RU" sz="2600" b="1" dirty="0">
                <a:solidFill>
                  <a:srgbClr val="820000"/>
                </a:solidFill>
              </a:rPr>
              <a:t>Листовые машины для офсетной печати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chemeClr val="bg1">
                  <a:lumMod val="50000"/>
                </a:schemeClr>
              </a:solidFill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Планета Р-26</a:t>
            </a:r>
            <a:endParaRPr lang="ru-RU" sz="18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2+2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Максимальный формат листа 700х1000 мм</a:t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Варианты фальцовки А5, А4</a:t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Максимальная скорость печати -  4 000 </a:t>
            </a:r>
            <a:r>
              <a:rPr lang="ru-RU" sz="1800" dirty="0" err="1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отт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/час</a:t>
            </a:r>
            <a:endParaRPr lang="en-US" sz="1800" dirty="0">
              <a:solidFill>
                <a:schemeClr val="bg1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chemeClr val="bg1">
                  <a:lumMod val="50000"/>
                </a:schemeClr>
              </a:solidFill>
              <a:cs typeface="Times New Roman" pitchFamily="18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Роланд-Рекорд</a:t>
            </a:r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: </a:t>
            </a:r>
            <a:endParaRPr lang="ru-RU" sz="18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1+1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Максимальный формат листа 700х1000 мм</a:t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Варианты фальцовки А5, А4</a:t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Максимальная скорость печати -  6 500 </a:t>
            </a:r>
            <a:r>
              <a:rPr lang="ru-RU" sz="1800" dirty="0" err="1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отт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/час</a:t>
            </a:r>
            <a:endParaRPr lang="en-US" sz="1800" dirty="0">
              <a:solidFill>
                <a:schemeClr val="bg1">
                  <a:lumMod val="50000"/>
                </a:schemeClr>
              </a:solidFill>
              <a:ea typeface="Calibri" pitchFamily="34" charset="0"/>
              <a:cs typeface="Times New Roman" pitchFamily="18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chemeClr val="bg1">
                  <a:lumMod val="50000"/>
                </a:schemeClr>
              </a:solidFill>
              <a:cs typeface="Times New Roman" pitchFamily="18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 err="1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Heidelberg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 :</a:t>
            </a:r>
            <a:endParaRPr lang="ru-RU" sz="18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4+4</a:t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Максимальный формат листа 470х650 мм</a:t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Варианты фальцовки А5, А4, А3</a:t>
            </a:r>
            <a:b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Максимальная скорость печати – 5 000 </a:t>
            </a:r>
            <a:r>
              <a:rPr lang="ru-RU" sz="1800" dirty="0" err="1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отт</a:t>
            </a:r>
            <a:r>
              <a:rPr lang="ru-RU" sz="1800" dirty="0">
                <a:solidFill>
                  <a:schemeClr val="bg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/час</a:t>
            </a:r>
            <a:endParaRPr lang="ru-RU" sz="18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dirty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dirty="0">
              <a:solidFill>
                <a:schemeClr val="bg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85918" y="5929330"/>
            <a:ext cx="6715172" cy="6429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20000"/>
                </a:solidFill>
              </a:rPr>
              <a:t>______________________ </a:t>
            </a:r>
            <a:r>
              <a:rPr lang="ru-RU" sz="2000" i="1" dirty="0">
                <a:solidFill>
                  <a:srgbClr val="820000"/>
                </a:solidFill>
              </a:rPr>
              <a:t>6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642918"/>
            <a:ext cx="7286676" cy="5072098"/>
          </a:xfrm>
        </p:spPr>
        <p:txBody>
          <a:bodyPr>
            <a:normAutofit/>
          </a:bodyPr>
          <a:lstStyle/>
          <a:p>
            <a:pPr algn="l"/>
            <a:endParaRPr lang="ru-RU" sz="1400" b="1" dirty="0"/>
          </a:p>
          <a:p>
            <a:pPr algn="l"/>
            <a:endParaRPr lang="ru-RU" sz="1400" b="1" dirty="0"/>
          </a:p>
          <a:p>
            <a:pPr algn="l"/>
            <a:endParaRPr lang="ru-RU" sz="1400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081062" y="795318"/>
            <a:ext cx="728667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err="1">
                <a:solidFill>
                  <a:srgbClr val="820000"/>
                </a:solidFill>
              </a:rPr>
              <a:t>Послеп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</a:rPr>
              <a:t>ечатное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</a:rPr>
              <a:t>  оборудование:</a:t>
            </a:r>
          </a:p>
          <a:p>
            <a:endParaRPr lang="ru-RU" sz="1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Фальцевальная </a:t>
            </a:r>
            <a:r>
              <a:rPr lang="ru-RU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машина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Мульти-Эффект 5090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Шталь</a:t>
            </a: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К-75</a:t>
            </a:r>
          </a:p>
          <a:p>
            <a:r>
              <a:rPr lang="ru-RU" sz="1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Припресовка</a:t>
            </a: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пленки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Доуфан</a:t>
            </a:r>
            <a:endParaRPr lang="ru-RU" sz="17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Крышкоделательная машина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ДА – 36</a:t>
            </a:r>
          </a:p>
          <a:p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Ниткошвейный автомат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БНШ – 6А</a:t>
            </a:r>
            <a:endParaRPr lang="ru-RU" sz="1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Переплетное:</a:t>
            </a:r>
            <a:endParaRPr lang="ru-RU" sz="1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Панда 1530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Колбус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-Компакт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Проволокошвейная машина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rPr>
              <a:t>2БШ -30</a:t>
            </a: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http://i32.fastpic.ru/big/2012/0307/a5/e8c26069a86b240b3a1c42c928abfa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725" y="3111266"/>
            <a:ext cx="1916371" cy="2942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kizil.bezformata.ru/content/image1812883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311" y="3071656"/>
            <a:ext cx="1729247" cy="302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85918" y="5929330"/>
            <a:ext cx="6715172" cy="6429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20000"/>
                </a:solidFill>
              </a:rPr>
              <a:t>______________________ </a:t>
            </a:r>
            <a:r>
              <a:rPr lang="ru-RU" sz="2000" i="1" dirty="0">
                <a:solidFill>
                  <a:srgbClr val="820000"/>
                </a:solidFill>
              </a:rPr>
              <a:t>7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908412" y="1052736"/>
            <a:ext cx="7848872" cy="4655334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endParaRPr lang="ru-RU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97260" y="977472"/>
            <a:ext cx="7200800" cy="118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100" b="1" dirty="0">
                <a:solidFill>
                  <a:schemeClr val="tx1">
                    <a:tint val="75000"/>
                  </a:schemeClr>
                </a:solidFill>
              </a:rPr>
              <a:t>Мы делаем все возможное, чтобы работать с нами было удобно, надежно и престижно.</a:t>
            </a:r>
          </a:p>
          <a:p>
            <a:pPr lvl="0">
              <a:spcBef>
                <a:spcPct val="20000"/>
              </a:spcBef>
              <a:defRPr/>
            </a:pPr>
            <a:endParaRPr lang="ru-RU" sz="2400" b="1" dirty="0">
              <a:solidFill>
                <a:srgbClr val="820000"/>
              </a:solidFill>
            </a:endParaRPr>
          </a:p>
        </p:txBody>
      </p:sp>
      <p:pic>
        <p:nvPicPr>
          <p:cNvPr id="3076" name="Picture 4" descr="http://img.labirint.ru/images/news/1122293_13240169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208" y="3987076"/>
            <a:ext cx="838200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.labirint.ru/images/descriptions/120531068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34" y="3975583"/>
            <a:ext cx="1512168" cy="84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www.iro.yar.ru/fileadmin/_migrated/pics/pit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888" y="5087902"/>
            <a:ext cx="2016224" cy="93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cs306811.vk.me/v306811702/98b5/Fu8cKBKtVA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721" y="3938485"/>
            <a:ext cx="1288916" cy="128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&amp;Icy;&amp;zcy;&amp;dcy;&amp;acy;&amp;tcy;&amp;iecy;&amp;lcy;&amp;softcy;&amp;scy;&amp;tcy;&amp;vcy;&amp;ocy; &amp;Pcy;&amp;ucy;&amp;shcy;&amp;kcy;&amp;icy;&amp;ncy;&amp;scy;&amp;kcy;&amp;ocy;&amp;gcy;&amp;ocy; &amp;Fcy;&amp;ocy;&amp;ncy;&amp;dcy;&amp;acy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487" y="5522193"/>
            <a:ext cx="2505075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&amp;Lcy;&amp;ocy;&amp;gcy;&amp;ocy;&amp;tcy;&amp;icy;&amp;pcy; &amp;icy;&amp;zcy;&amp;dcy;&amp;acy;&amp;tcy;&amp;iecy;&amp;lcy;&amp;softcy;&amp;scy;&amp;tcy;&amp;vcy;&amp;acy; «&amp;Icy;&amp;zcy;&amp;dcy;&amp;acy;&amp;tcy;&amp;iecy;&amp;lcy;&amp;softcy;&amp;scy;&amp;tcy;&amp;vcy;&amp;ocy; «&amp;Rcy;&amp;ocy;&amp;scy;&amp;tcy;&amp;ocy;&amp;kcy;»»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660" y="3862825"/>
            <a:ext cx="1415064" cy="95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2068680"/>
            <a:ext cx="610242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д</a:t>
            </a: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ля </a:t>
            </a:r>
            <a:r>
              <a:rPr lang="ru-RU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нас важно: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индивидуальный подход к каждому заказу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контроль качества на каждом этапе работы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соблюдение сроков </a:t>
            </a:r>
            <a:r>
              <a:rPr lang="ru-RU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исполнения заказа</a:t>
            </a:r>
            <a:endParaRPr lang="ru-RU" sz="1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785918" y="5929330"/>
            <a:ext cx="6715172" cy="6429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820000"/>
                </a:solidFill>
              </a:rPr>
              <a:t>______________________ </a:t>
            </a:r>
            <a:r>
              <a:rPr lang="ru-RU" sz="2000" i="1" dirty="0">
                <a:solidFill>
                  <a:srgbClr val="820000"/>
                </a:solidFill>
              </a:rPr>
              <a:t>8</a:t>
            </a:r>
            <a:br>
              <a:rPr lang="ru-RU" sz="2000" i="1" dirty="0">
                <a:solidFill>
                  <a:srgbClr val="820000"/>
                </a:solidFill>
              </a:rPr>
            </a:br>
            <a:endParaRPr lang="ru-RU" sz="2000" i="1" dirty="0">
              <a:solidFill>
                <a:srgbClr val="82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642918"/>
            <a:ext cx="7286676" cy="5072098"/>
          </a:xfrm>
        </p:spPr>
        <p:txBody>
          <a:bodyPr anchor="ctr">
            <a:normAutofit/>
          </a:bodyPr>
          <a:lstStyle/>
          <a:p>
            <a:pPr lvl="0" algn="l"/>
            <a:r>
              <a:rPr lang="ru-RU" b="1" dirty="0" smtClean="0">
                <a:solidFill>
                  <a:srgbClr val="820000"/>
                </a:solidFill>
              </a:rPr>
              <a:t>                             </a:t>
            </a:r>
            <a:r>
              <a:rPr lang="ru-RU" b="1" dirty="0">
                <a:solidFill>
                  <a:srgbClr val="820000"/>
                </a:solidFill>
              </a:rPr>
              <a:t>Контакты:</a:t>
            </a:r>
            <a:endParaRPr lang="ru-RU" sz="1400" b="1" dirty="0"/>
          </a:p>
          <a:p>
            <a:pPr algn="l"/>
            <a:endParaRPr lang="ru-RU" sz="1400" b="1" dirty="0"/>
          </a:p>
          <a:p>
            <a:pPr algn="l"/>
            <a:endParaRPr lang="ru-RU" sz="1400" b="1" dirty="0"/>
          </a:p>
          <a:p>
            <a:r>
              <a:rPr lang="ru-RU" sz="2000" dirty="0" smtClean="0"/>
              <a:t>199034 Санкт-Петербург, 9 линия ВО,  </a:t>
            </a:r>
            <a:r>
              <a:rPr lang="ru-RU" sz="2000" dirty="0"/>
              <a:t>д. </a:t>
            </a:r>
            <a:r>
              <a:rPr lang="ru-RU" sz="2000" dirty="0" smtClean="0"/>
              <a:t>12</a:t>
            </a:r>
            <a:endParaRPr lang="ru-RU" sz="2000" dirty="0"/>
          </a:p>
          <a:p>
            <a:r>
              <a:rPr lang="ru-RU" sz="2000" dirty="0" smtClean="0"/>
              <a:t>Отдел маркетинга</a:t>
            </a:r>
          </a:p>
          <a:p>
            <a:r>
              <a:rPr lang="ru-RU" sz="2000" dirty="0" smtClean="0"/>
              <a:t>Телефон</a:t>
            </a:r>
            <a:r>
              <a:rPr lang="ru-RU" sz="2000" dirty="0"/>
              <a:t>: 7 (812) </a:t>
            </a:r>
            <a:r>
              <a:rPr lang="ru-RU" sz="2000" dirty="0" smtClean="0"/>
              <a:t>655-65-06; </a:t>
            </a:r>
          </a:p>
          <a:p>
            <a:r>
              <a:rPr lang="ru-RU" sz="2000" dirty="0" smtClean="0"/>
              <a:t>Производственный отдел</a:t>
            </a:r>
            <a:r>
              <a:rPr lang="ru-RU" sz="2000" dirty="0" smtClean="0"/>
              <a:t> </a:t>
            </a:r>
            <a:r>
              <a:rPr lang="ru-RU" sz="2000" dirty="0" smtClean="0"/>
              <a:t>7 </a:t>
            </a:r>
            <a:r>
              <a:rPr lang="ru-RU" sz="2000" dirty="0"/>
              <a:t>(812</a:t>
            </a:r>
            <a:r>
              <a:rPr lang="ru-RU" sz="2000"/>
              <a:t>) </a:t>
            </a:r>
            <a:r>
              <a:rPr lang="ru-RU" sz="2000" smtClean="0"/>
              <a:t>655-65-04</a:t>
            </a:r>
            <a:endParaRPr lang="ru-RU" sz="2000" dirty="0"/>
          </a:p>
          <a:p>
            <a:r>
              <a:rPr lang="ru-RU" sz="2000" dirty="0" smtClean="0"/>
              <a:t>E-</a:t>
            </a:r>
            <a:r>
              <a:rPr lang="ru-RU" sz="2000" dirty="0" err="1" smtClean="0"/>
              <a:t>mail</a:t>
            </a:r>
            <a:r>
              <a:rPr lang="ru-RU" sz="2000" dirty="0" smtClean="0"/>
              <a:t>: </a:t>
            </a:r>
            <a:r>
              <a:rPr lang="en-US" sz="2000" dirty="0" smtClean="0">
                <a:hlinkClick r:id="rId2"/>
              </a:rPr>
              <a:t>zakaznauka@gmail.com</a:t>
            </a:r>
            <a:endParaRPr lang="ru-RU" sz="2000" dirty="0" smtClean="0"/>
          </a:p>
          <a:p>
            <a:r>
              <a:rPr lang="en-US" sz="2000" b="1" dirty="0" smtClean="0"/>
              <a:t>naukaprint@yandex.ru</a:t>
            </a:r>
            <a:endParaRPr lang="ru-RU" sz="2000" b="1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081062" y="795318"/>
            <a:ext cx="728667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b="1" dirty="0">
              <a:solidFill>
                <a:srgbClr val="82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b="1" dirty="0">
              <a:solidFill>
                <a:srgbClr val="82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b="1" dirty="0">
              <a:solidFill>
                <a:srgbClr val="82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800" b="1" dirty="0">
              <a:solidFill>
                <a:srgbClr val="820000"/>
              </a:solidFill>
            </a:endParaRPr>
          </a:p>
          <a:p>
            <a:endParaRPr lang="ru-RU" sz="1400" b="1" dirty="0"/>
          </a:p>
          <a:p>
            <a:r>
              <a:rPr lang="en-AU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264</Words>
  <Application>Microsoft Office PowerPoint</Application>
  <PresentationFormat>Экран (4:3)</PresentationFormat>
  <Paragraphs>89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Санкт-Петербургский филиал ФГУП «Академический научно-издательский, производственно-полиграфический центр «Наука»</vt:lpstr>
      <vt:lpstr>      ______________________ 2</vt:lpstr>
      <vt:lpstr>______________________ 3</vt:lpstr>
      <vt:lpstr>______________________ 4</vt:lpstr>
      <vt:lpstr>______________________ 5</vt:lpstr>
      <vt:lpstr>______________________ 6</vt:lpstr>
      <vt:lpstr>______________________ 7</vt:lpstr>
      <vt:lpstr>______________________ 8 </vt:lpstr>
    </vt:vector>
  </TitlesOfParts>
  <Company>MultiDVD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Вика</dc:creator>
  <cp:lastModifiedBy>Администратор</cp:lastModifiedBy>
  <cp:revision>132</cp:revision>
  <cp:lastPrinted>2020-07-03T08:49:33Z</cp:lastPrinted>
  <dcterms:created xsi:type="dcterms:W3CDTF">2012-04-05T11:19:35Z</dcterms:created>
  <dcterms:modified xsi:type="dcterms:W3CDTF">2020-07-03T08:53:55Z</dcterms:modified>
</cp:coreProperties>
</file>