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5.wdp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microsoft.com/office/2007/relationships/hdphoto" Target="../media/hdphoto11.wdp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5004"/>
            <a:ext cx="6149653" cy="22098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rot="21327781">
            <a:off x="2220763" y="3490483"/>
            <a:ext cx="6654691" cy="116955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anose="02030600000101010101" pitchFamily="18" charset="-127"/>
              </a:rPr>
              <a:t>Презентация «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anose="02030600000101010101" pitchFamily="18" charset="-127"/>
              </a:rPr>
              <a:t>КИНГ</a:t>
            </a:r>
            <a:r>
              <a:rPr lang="ru-RU" sz="2800" b="1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anose="02030600000101010101" pitchFamily="18" charset="-127"/>
              </a:rPr>
              <a:t> САЙЗ Принт»</a:t>
            </a:r>
            <a:endParaRPr lang="ru-RU" sz="2400" b="1" cap="none" spc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tang" panose="02030600000101010101" pitchFamily="18" charset="-127"/>
            </a:endParaRPr>
          </a:p>
          <a:p>
            <a:pPr algn="ctr"/>
            <a:r>
              <a:rPr lang="ru-RU" b="1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anose="02030600000101010101" pitchFamily="18" charset="-127"/>
              </a:rPr>
              <a:t>Широкоформатная печать</a:t>
            </a:r>
          </a:p>
          <a:p>
            <a:pPr algn="ctr"/>
            <a:endParaRPr lang="ru-RU" sz="2400" b="1" cap="none" spc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tang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938" y="173364"/>
            <a:ext cx="8229600" cy="10207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компания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8562" y="1143000"/>
            <a:ext cx="8091896" cy="2819400"/>
          </a:xfrm>
        </p:spPr>
        <p:txBody>
          <a:bodyPr>
            <a:normAutofit/>
          </a:bodyPr>
          <a:lstStyle/>
          <a:p>
            <a:pPr mar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«Кинг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Принт»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широкоформатной печати любых рекламных форматов для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наружной и </a:t>
            </a:r>
            <a:r>
              <a:rPr lang="en-US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indoor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Наши производства расположены в Санкт-Петербурге, Москве и Краснодаре. Доставка готовой продукции осуществляется по всем городам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регионам России.</a:t>
            </a:r>
          </a:p>
          <a:p>
            <a:pPr marL="0" algn="just"/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Парк оборудования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«Кинг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Принт»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состоит из 15 современных высокоскоростных широкоформатных принтеров, способных ежемесячно печатать более 500 000 кв. м изображений, что соответствует 28 000 плакатов 6*3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</a:t>
            </a:r>
          </a:p>
          <a:p>
            <a:pPr marL="0" algn="just"/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рекламной продукции используются самые разнообразные материалы - баннерное полотно, холст, самоклеющаяся пленка, бумага, пластик. Выбор материала зависит от целей рекламной кампании и условий будущей эксплуатации изделия. </a:t>
            </a:r>
          </a:p>
          <a:p>
            <a:pPr marL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Менеджеры «Кинг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Принт»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готовы помочь в выборе наиболее подходящего Вам варианта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6" descr="Картинки по запросу Scitex Vision TURBOjet широкоформатная печать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Картинки по запросу Scitex Vision TURBOjet широкоформатная печ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Картинки по запросу Scitex Vision TURBOjet широкоформатная печа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25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064006"/>
            <a:ext cx="2368720" cy="1335096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381000" dir="5400000" algn="ctr" rotWithShape="0">
              <a:srgbClr val="000000">
                <a:alpha val="45000"/>
              </a:srgbClr>
            </a:outerShdw>
            <a:reflection blurRad="50800" endPos="65000" dir="5400000" sy="-100000" algn="bl" rotWithShape="0"/>
            <a:softEdge rad="1778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500"/>
                    </a14:imgEffect>
                    <a14:imgEffect>
                      <a14:saturation sat="1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4292">
            <a:off x="6637532" y="4022440"/>
            <a:ext cx="1991327" cy="108053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sx="1000" sy="1000" algn="ctr" rotWithShape="0">
              <a:srgbClr val="000000"/>
            </a:outerShdw>
            <a:reflection dist="165100" dir="5400000" sy="-100000" algn="bl" rotWithShape="0"/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892">
            <a:off x="588555" y="4076963"/>
            <a:ext cx="2016773" cy="1027241"/>
          </a:xfrm>
          <a:prstGeom prst="rect">
            <a:avLst/>
          </a:prstGeom>
          <a:effectLst>
            <a:glow>
              <a:schemeClr val="accent1"/>
            </a:glow>
            <a:reflection dist="38100" dir="5400000" sy="-100000" algn="bl" rotWithShape="0"/>
            <a:softEdge rad="889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преимущества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2" descr="Картинки по запросу Scitex Vision TURBOjet широкоформатная печать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13770"/>
            <a:ext cx="2400123" cy="1164059"/>
          </a:xfrm>
          <a:prstGeom prst="rect">
            <a:avLst/>
          </a:prstGeom>
          <a:noFill/>
          <a:effectLst>
            <a:glow rad="393700">
              <a:schemeClr val="accent1">
                <a:alpha val="40000"/>
              </a:schemeClr>
            </a:glow>
            <a:reflection stA="51000" dist="101600" dir="5400000" sy="-100000" algn="bl" rotWithShape="0"/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Картинки по запросу Vutek UltraVu 5300 широкоформатная печат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5000"/>
                    </a14:imgEffect>
                    <a14:imgEffect>
                      <a14:brightnessContrast bright="-5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1" y="4495800"/>
            <a:ext cx="2589774" cy="1161427"/>
          </a:xfrm>
          <a:prstGeom prst="rect">
            <a:avLst/>
          </a:prstGeom>
          <a:noFill/>
          <a:effectLst>
            <a:glow rad="609600">
              <a:schemeClr val="accent1">
                <a:alpha val="29000"/>
              </a:schemeClr>
            </a:glow>
            <a:outerShdw dir="2820000" sx="112000" sy="112000" algn="ctr" rotWithShape="0">
              <a:srgbClr val="000000">
                <a:alpha val="12000"/>
              </a:srgbClr>
            </a:outerShdw>
            <a:reflection stA="33000" endPos="83000" dist="101600" dir="5400000" sy="-100000" algn="bl" rotWithShape="0"/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flora широкоформатная печать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2000"/>
                    </a14:imgEffect>
                    <a14:imgEffect>
                      <a14:colorTemperature colorTemp="7125"/>
                    </a14:imgEffect>
                    <a14:imgEffect>
                      <a14:saturation sat="75000"/>
                    </a14:imgEffect>
                    <a14:imgEffect>
                      <a14:brightnessContrast bright="11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867" y="4495799"/>
            <a:ext cx="2467798" cy="1161427"/>
          </a:xfrm>
          <a:prstGeom prst="rect">
            <a:avLst/>
          </a:prstGeom>
          <a:noFill/>
          <a:effectLst>
            <a:glow rad="393700">
              <a:schemeClr val="accent1">
                <a:alpha val="40000"/>
              </a:schemeClr>
            </a:glow>
            <a:reflection stA="31000" dist="101600" dir="5400000" sy="-100000" algn="bl" rotWithShape="0"/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0227" y="830429"/>
            <a:ext cx="8433275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60000">
              <a:spcBef>
                <a:spcPts val="600"/>
              </a:spcBef>
              <a:buFontTx/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печать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высокопрофессиональном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60000">
              <a:spcBef>
                <a:spcPts val="600"/>
              </a:spcBef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ОПЕРАТИВНОСТЬ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отгрузка заказа на следующий день после получения</a:t>
            </a:r>
          </a:p>
          <a:p>
            <a:pPr marL="342900" indent="-360000">
              <a:spcBef>
                <a:spcPts val="600"/>
              </a:spcBef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стоимость печати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постпечатная обработка и услуги логистики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60000">
              <a:spcBef>
                <a:spcPts val="600"/>
              </a:spcBef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клиент всегда знает статус своего заказа</a:t>
            </a:r>
          </a:p>
          <a:p>
            <a:pPr marL="342900" indent="-360000">
              <a:spcBef>
                <a:spcPts val="600"/>
              </a:spcBef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ВЫГОДА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персонифицированный подход к ценообразованию 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8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930" y="457200"/>
            <a:ext cx="7520940" cy="548640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опыт работ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114800" y="1123416"/>
            <a:ext cx="12192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0752" y="1123416"/>
            <a:ext cx="13716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Эльдорадо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657600" y="4068283"/>
            <a:ext cx="16764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АШАН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302685" y="1123416"/>
            <a:ext cx="1365903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ПЯТЁРОЧКА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78" y="1898219"/>
            <a:ext cx="2112948" cy="1152289"/>
          </a:xfrm>
          <a:prstGeom prst="rect">
            <a:avLst/>
          </a:prstGeom>
          <a:effectLst>
            <a:glow rad="520700">
              <a:schemeClr val="accent1">
                <a:alpha val="4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596775"/>
            <a:ext cx="2234160" cy="1324017"/>
          </a:xfrm>
          <a:prstGeom prst="rect">
            <a:avLst/>
          </a:prstGeom>
          <a:effectLst>
            <a:glow rad="431800">
              <a:schemeClr val="accent1">
                <a:alpha val="40000"/>
              </a:schemeClr>
            </a:glow>
            <a:reflection stA="57000" endPos="65000" dist="508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806" y="1897800"/>
            <a:ext cx="1365903" cy="1829573"/>
          </a:xfrm>
          <a:prstGeom prst="rect">
            <a:avLst/>
          </a:prstGeom>
          <a:effectLst>
            <a:glow rad="520700">
              <a:schemeClr val="accent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812354"/>
            <a:ext cx="2112948" cy="1324017"/>
          </a:xfrm>
          <a:prstGeom prst="rect">
            <a:avLst/>
          </a:prstGeom>
          <a:effectLst>
            <a:glow rad="431800">
              <a:schemeClr val="accent1">
                <a:alpha val="40000"/>
              </a:schemeClr>
            </a:glow>
            <a:reflection stA="59000" endPos="58000" dist="508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61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опыт работ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01" y="1482695"/>
            <a:ext cx="205739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effectLst>
                  <a:outerShdw blurRad="50800" dist="50800" dir="5400000" sx="1000" sy="1000" algn="ctr" rotWithShape="0">
                    <a:srgbClr val="000000">
                      <a:alpha val="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LEROY MERLIN</a:t>
            </a:r>
            <a:endParaRPr lang="ru-RU" b="1" dirty="0">
              <a:effectLst>
                <a:outerShdw blurRad="50800" dist="50800" dir="5400000" sx="1000" sy="1000" algn="ctr" rotWithShape="0">
                  <a:srgbClr val="000000">
                    <a:alpha val="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2400" y="1447800"/>
            <a:ext cx="100065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VOLVO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94440" y="1461769"/>
            <a:ext cx="116531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К-РАУТА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750" y="2432163"/>
            <a:ext cx="1323957" cy="2059430"/>
          </a:xfrm>
          <a:prstGeom prst="rect">
            <a:avLst/>
          </a:prstGeom>
          <a:effectLst>
            <a:glow rad="609600">
              <a:schemeClr val="accent1">
                <a:alpha val="40000"/>
              </a:schemeClr>
            </a:glow>
            <a:reflection blurRad="127000" stA="67000" endPos="78000" dist="762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123" y="2701981"/>
            <a:ext cx="2819400" cy="1519793"/>
          </a:xfrm>
          <a:prstGeom prst="rect">
            <a:avLst/>
          </a:prstGeom>
          <a:effectLst>
            <a:glow rad="660400">
              <a:schemeClr val="accent1">
                <a:alpha val="40000"/>
              </a:schemeClr>
            </a:glow>
            <a:reflection blurRad="165100" stA="54000" dist="6096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9" y="2667000"/>
            <a:ext cx="2854241" cy="1456214"/>
          </a:xfrm>
          <a:prstGeom prst="rect">
            <a:avLst/>
          </a:prstGeom>
          <a:effectLst>
            <a:glow rad="647700">
              <a:schemeClr val="accent1">
                <a:alpha val="40000"/>
              </a:schemeClr>
            </a:glow>
            <a:reflection blurRad="88900" stA="28000" endPos="80000" dist="6604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65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 ОБОРУДОВАНИЕ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219200"/>
            <a:ext cx="701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Flora SG3208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печати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м2/час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Flora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LJ3208P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печати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 м2/час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Jeti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3348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печати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м2/час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50"/>
                    </a14:imgEffect>
                    <a14:imgEffect>
                      <a14:saturation sat="130000"/>
                    </a14:imgEffect>
                    <a14:imgEffect>
                      <a14:brightnessContrast bright="8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66750"/>
            <a:ext cx="1981200" cy="1244878"/>
          </a:xfrm>
          <a:prstGeom prst="rect">
            <a:avLst/>
          </a:prstGeom>
          <a:effectLst>
            <a:glow rad="469900">
              <a:schemeClr val="accent1">
                <a:alpha val="40000"/>
              </a:schemeClr>
            </a:glow>
            <a:reflection blurRad="88900" endPos="65000" dist="342900" dir="5400000" sy="-100000" algn="bl" rotWithShape="0"/>
            <a:softEdge rad="508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621" y="3566750"/>
            <a:ext cx="2133600" cy="1215580"/>
          </a:xfrm>
          <a:prstGeom prst="rect">
            <a:avLst/>
          </a:prstGeom>
          <a:effectLst>
            <a:glow rad="571500">
              <a:schemeClr val="accent1">
                <a:alpha val="48000"/>
              </a:schemeClr>
            </a:glow>
            <a:reflection blurRad="101600" stA="37000" endPos="77000" dist="4699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718" y="3552101"/>
            <a:ext cx="1909763" cy="1215580"/>
          </a:xfrm>
          <a:prstGeom prst="rect">
            <a:avLst/>
          </a:prstGeom>
          <a:effectLst>
            <a:glow rad="495300">
              <a:schemeClr val="accent1">
                <a:alpha val="49000"/>
              </a:schemeClr>
            </a:glow>
            <a:outerShdw sx="1000" sy="1000" algn="ctr" rotWithShape="0">
              <a:srgbClr val="000000"/>
            </a:outerShdw>
            <a:reflection blurRad="88900" stA="51000" endPos="79000" dist="431800" dir="5400000" sy="-100000" algn="bl" rotWithShape="0"/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7160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 ОБОРУДОВАНИЕ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0809" y="1447800"/>
            <a:ext cx="6934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 Scitex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Turbojet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печати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Barak 8Q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печати 5 метров, скорость печати 67 м2/час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Barak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печати 3 метра,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печати 67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м2/час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750"/>
                    </a14:imgEffect>
                    <a14:imgEffect>
                      <a14:brightnessContrast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35080"/>
            <a:ext cx="2057400" cy="1169734"/>
          </a:xfrm>
          <a:prstGeom prst="rect">
            <a:avLst/>
          </a:prstGeom>
          <a:effectLst>
            <a:glow rad="482600">
              <a:schemeClr val="accent1">
                <a:alpha val="40000"/>
              </a:schemeClr>
            </a:glow>
            <a:reflection blurRad="38100" endPos="63000" dist="406400" dir="5400000" sy="-100000" algn="bl" rotWithShape="0"/>
            <a:softEdge rad="508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625"/>
                    </a14:imgEffect>
                    <a14:imgEffect>
                      <a14:brightnessContrast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09" y="3548643"/>
            <a:ext cx="2133600" cy="942608"/>
          </a:xfrm>
          <a:prstGeom prst="rect">
            <a:avLst/>
          </a:prstGeom>
          <a:effectLst>
            <a:glow rad="660400">
              <a:schemeClr val="accent1">
                <a:alpha val="30000"/>
              </a:schemeClr>
            </a:glow>
            <a:reflection blurRad="63500" stA="59000" endPos="93000" dist="647700" dir="5400000" sy="-100000" algn="bl" rotWithShape="0"/>
            <a:softEdge rad="762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375"/>
                    </a14:imgEffect>
                    <a14:imgEffect>
                      <a14:brightnessContrast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350" y="3435080"/>
            <a:ext cx="2438400" cy="1169734"/>
          </a:xfrm>
          <a:prstGeom prst="rect">
            <a:avLst/>
          </a:prstGeom>
          <a:effectLst>
            <a:glow rad="635000">
              <a:schemeClr val="accent1">
                <a:alpha val="35000"/>
              </a:schemeClr>
            </a:glow>
            <a:reflection blurRad="88900" stA="51000" endPos="72000" dist="495300" dir="5400000" sy="-100000" algn="bl" rotWithShape="0"/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24187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354" y="381000"/>
            <a:ext cx="7520940" cy="548640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 КЛИЕНТЫ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Картинки по запросу code of trade логоти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15228"/>
            <a:ext cx="2162087" cy="29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Картинки по запросу omd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670" y="1281827"/>
            <a:ext cx="1524000" cy="9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891611"/>
            <a:ext cx="3521014" cy="1747220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838200" y="251460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А также</a:t>
            </a:r>
            <a:endParaRPr lang="ru-RU" sz="22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38200" y="2913151"/>
            <a:ext cx="7520940" cy="1644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AGENCY2  </a:t>
            </a:r>
            <a:r>
              <a:rPr lang="ru-RU" sz="2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АТОР</a:t>
            </a:r>
            <a:r>
              <a:rPr lang="en-US" sz="2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 </a:t>
            </a:r>
            <a:r>
              <a:rPr lang="ru-RU" sz="2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АДВ</a:t>
            </a:r>
            <a:r>
              <a:rPr lang="en-US" sz="2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 ELVIS  </a:t>
            </a:r>
            <a:r>
              <a:rPr lang="ru-RU" sz="2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ПРОВОДНИК МЕДИА</a:t>
            </a:r>
            <a:r>
              <a:rPr lang="en-US" sz="2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 ICON  TOTAL VIEW  </a:t>
            </a:r>
            <a:r>
              <a:rPr lang="ru-RU" sz="2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РОССТ</a:t>
            </a:r>
            <a:r>
              <a:rPr lang="en-US" sz="2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 ORANGE ME  INO GROUP </a:t>
            </a:r>
            <a:r>
              <a:rPr lang="ru-RU" sz="2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TIME’S MEDIA  DELTAPLAN  PRISMA  EUROPABLICITY   </a:t>
            </a:r>
            <a:r>
              <a:rPr lang="ru-RU" sz="2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ИГРОНИК </a:t>
            </a:r>
            <a:r>
              <a:rPr lang="en-US" sz="2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GALLERY</a:t>
            </a:r>
            <a:endParaRPr lang="ru-RU" sz="22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73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1505</TotalTime>
  <Words>276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Batang</vt:lpstr>
      <vt:lpstr>Franklin Gothic Book</vt:lpstr>
      <vt:lpstr>Franklin Gothic Medium</vt:lpstr>
      <vt:lpstr>Georgia</vt:lpstr>
      <vt:lpstr>Times New Roman</vt:lpstr>
      <vt:lpstr>Tunga</vt:lpstr>
      <vt:lpstr>Wingdings</vt:lpstr>
      <vt:lpstr>Углы</vt:lpstr>
      <vt:lpstr>Презентация PowerPoint</vt:lpstr>
      <vt:lpstr>Наша компания</vt:lpstr>
      <vt:lpstr>Наши преимущества</vt:lpstr>
      <vt:lpstr>Наш опыт работ</vt:lpstr>
      <vt:lpstr>Наш опыт работ</vt:lpstr>
      <vt:lpstr>НАШЕ ОБОРУДОВАНИЕ</vt:lpstr>
      <vt:lpstr>НАШЕ ОБОРУДОВАНИЕ</vt:lpstr>
      <vt:lpstr>НАШЕ КЛИЕНТЫ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Сабинин Сергей Валерьевич</dc:creator>
  <cp:lastModifiedBy>tender-user02</cp:lastModifiedBy>
  <cp:revision>80</cp:revision>
  <dcterms:modified xsi:type="dcterms:W3CDTF">2019-01-18T13:11:55Z</dcterms:modified>
</cp:coreProperties>
</file>