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D716F-00DA-4D20-B4C3-353CA21306EB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2D520-5F9F-4396-ACAF-5A008482F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3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2D520-5F9F-4396-ACAF-5A008482F1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84E73E-C973-45CE-B78E-B19451A6EB64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EDD705-3ED2-499C-A4EC-1C27EAAE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rizmagroup.ru/rosupak200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ООО «ПРИЗМА»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Производство картонной упаковки</a:t>
            </a:r>
            <a:endParaRPr lang="ru-RU" dirty="0"/>
          </a:p>
        </p:txBody>
      </p:sp>
      <p:pic>
        <p:nvPicPr>
          <p:cNvPr id="6" name="Рисунок 5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14290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Склейка</a:t>
            </a:r>
            <a:r>
              <a:rPr lang="ru-RU" b="1" i="1" dirty="0"/>
              <a:t>  </a:t>
            </a:r>
            <a:r>
              <a:rPr lang="ru-RU" b="1" i="1" dirty="0" smtClean="0"/>
              <a:t>автоматическая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PENGVIN – </a:t>
            </a:r>
            <a:r>
              <a:rPr lang="ru-RU" dirty="0" smtClean="0"/>
              <a:t>1150 (формат </a:t>
            </a:r>
            <a:r>
              <a:rPr lang="ru-RU" dirty="0"/>
              <a:t>900 </a:t>
            </a:r>
            <a:r>
              <a:rPr lang="ru-RU" dirty="0" err="1"/>
              <a:t>х</a:t>
            </a:r>
            <a:r>
              <a:rPr lang="ru-RU" dirty="0"/>
              <a:t> 1150 </a:t>
            </a:r>
            <a:r>
              <a:rPr lang="ru-RU" dirty="0" smtClean="0"/>
              <a:t>мм.), склейка </a:t>
            </a:r>
            <a:r>
              <a:rPr lang="ru-RU" dirty="0"/>
              <a:t>до 3-х точек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Крупногабаритные</a:t>
            </a:r>
            <a:r>
              <a:rPr lang="ru-RU" dirty="0"/>
              <a:t>  и  сложные конструкции упаковки  склеиваются ручным способом.</a:t>
            </a:r>
          </a:p>
          <a:p>
            <a:pPr>
              <a:buFont typeface="Wingdings" pitchFamily="2" charset="2"/>
              <a:buChar char="ü"/>
            </a:pPr>
            <a:endParaRPr lang="ru-RU" u="sng" dirty="0"/>
          </a:p>
        </p:txBody>
      </p:sp>
      <p:pic>
        <p:nvPicPr>
          <p:cNvPr id="4" name="Рисунок 3" descr="Penguin_1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357694"/>
            <a:ext cx="4800633" cy="2286016"/>
          </a:xfrm>
          <a:prstGeom prst="rect">
            <a:avLst/>
          </a:prstGeom>
        </p:spPr>
      </p:pic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14290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/>
              <a:t>Услуги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Мы </a:t>
            </a:r>
            <a:r>
              <a:rPr lang="ru-RU" dirty="0"/>
              <a:t>оказываем полный комплекс услуг по допечатной  подготовке </a:t>
            </a:r>
            <a:r>
              <a:rPr lang="ru-RU" dirty="0" smtClean="0"/>
              <a:t>заказа.</a:t>
            </a:r>
          </a:p>
          <a:p>
            <a:pPr>
              <a:buNone/>
            </a:pPr>
            <a:r>
              <a:rPr lang="ru-RU" dirty="0" smtClean="0"/>
              <a:t>Мы </a:t>
            </a:r>
            <a:r>
              <a:rPr lang="ru-RU" dirty="0"/>
              <a:t>предлагаем также услуги  на отдельные операции: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Разработка конструкции упаковки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Разработка дизайна упаковки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Печать  форматом </a:t>
            </a:r>
            <a:r>
              <a:rPr lang="ru-RU" i="1" dirty="0" smtClean="0"/>
              <a:t> до </a:t>
            </a:r>
            <a:r>
              <a:rPr lang="ru-RU" i="1" dirty="0"/>
              <a:t>1020*1420 мм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УФ лакирование  </a:t>
            </a:r>
            <a:r>
              <a:rPr lang="ru-RU" i="1" dirty="0" smtClean="0"/>
              <a:t>до </a:t>
            </a:r>
            <a:r>
              <a:rPr lang="ru-RU" i="1" dirty="0"/>
              <a:t>1300*1620 мм (сплошное, выборочное)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/>
              <a:t>Ламинация</a:t>
            </a:r>
            <a:r>
              <a:rPr lang="ru-RU" i="1" dirty="0"/>
              <a:t>  </a:t>
            </a:r>
            <a:r>
              <a:rPr lang="ru-RU" i="1" dirty="0" smtClean="0"/>
              <a:t>до </a:t>
            </a:r>
            <a:r>
              <a:rPr lang="ru-RU" i="1" dirty="0"/>
              <a:t>1200*1450 мм,  (глянцевая, матовая)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/>
              <a:t>Каширование</a:t>
            </a:r>
            <a:r>
              <a:rPr lang="ru-RU" i="1" dirty="0"/>
              <a:t>  </a:t>
            </a:r>
            <a:r>
              <a:rPr lang="ru-RU" i="1" dirty="0" smtClean="0"/>
              <a:t>до </a:t>
            </a:r>
            <a:r>
              <a:rPr lang="ru-RU" dirty="0" smtClean="0"/>
              <a:t>1250*1650</a:t>
            </a:r>
            <a:r>
              <a:rPr lang="ru-RU" i="1" dirty="0" smtClean="0"/>
              <a:t> </a:t>
            </a:r>
            <a:r>
              <a:rPr lang="ru-RU" i="1" dirty="0"/>
              <a:t>мм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Высечка   до 1220*1820 мм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Склейка автоматическая до 3-х точек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Сшивка металлическими скобами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Ручная склейка нестандартных картонных упаковок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Доставка продукции.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42852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/>
              <a:t>Продукция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401080" cy="4411675"/>
          </a:xfrm>
        </p:spPr>
        <p:txBody>
          <a:bodyPr>
            <a:normAutofit/>
          </a:bodyPr>
          <a:lstStyle/>
          <a:p>
            <a:pPr marL="180000" indent="0">
              <a:spcBef>
                <a:spcPts val="600"/>
              </a:spcBef>
              <a:buNone/>
            </a:pPr>
            <a:r>
              <a:rPr lang="ru-RU" sz="1500" dirty="0" smtClean="0"/>
              <a:t>   Возможности компании «ПРИЗМА» позволяют изготавливать широкий спектр полиграфической продукции: картонную упаковку из плоского картона, </a:t>
            </a:r>
            <a:r>
              <a:rPr lang="ru-RU" sz="1500" dirty="0" err="1" smtClean="0"/>
              <a:t>кашированного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гофрокартона</a:t>
            </a:r>
            <a:r>
              <a:rPr lang="ru-RU" sz="1500" dirty="0" smtClean="0"/>
              <a:t> профилей “F”, “E” и “В”, картонную упаковку из переплётного картона, из двухслойного </a:t>
            </a:r>
            <a:r>
              <a:rPr lang="ru-RU" sz="1500" dirty="0" err="1" smtClean="0"/>
              <a:t>микрогофрокартона</a:t>
            </a:r>
            <a:r>
              <a:rPr lang="ru-RU" sz="1500" dirty="0" smtClean="0"/>
              <a:t>, а также упаковку из 3, 5-слойного картона.</a:t>
            </a:r>
            <a:r>
              <a:rPr lang="ru-RU" sz="1500" dirty="0"/>
              <a:t> </a:t>
            </a:r>
            <a:endParaRPr lang="ru-RU" sz="1500" dirty="0" smtClean="0"/>
          </a:p>
          <a:p>
            <a:pPr marL="180000" indent="0">
              <a:spcBef>
                <a:spcPts val="600"/>
              </a:spcBef>
              <a:buNone/>
            </a:pPr>
            <a:r>
              <a:rPr lang="ru-RU" sz="1500" dirty="0" smtClean="0"/>
              <a:t>   Ассортимент </a:t>
            </a:r>
            <a:r>
              <a:rPr lang="ru-RU" sz="1500" dirty="0"/>
              <a:t>выпускаемой нами картонной упаковки используется в различных отраслях промышленности и народного хозяйства. Наша продукция прекрасно подходит для широкого спектра </a:t>
            </a:r>
            <a:r>
              <a:rPr lang="ru-RU" sz="1500" dirty="0" err="1"/>
              <a:t>электро</a:t>
            </a:r>
            <a:r>
              <a:rPr lang="ru-RU" sz="1500" dirty="0"/>
              <a:t>- и бытовой техники, а также аудио- и видеотехники, автозапчастей, кондитерских товаров, обувных изделий, замороженных продуктов, </a:t>
            </a:r>
            <a:r>
              <a:rPr lang="ru-RU" sz="1500" dirty="0" err="1"/>
              <a:t>ликеро-водочной</a:t>
            </a:r>
            <a:r>
              <a:rPr lang="ru-RU" sz="1500" dirty="0"/>
              <a:t> и безалкогольной продукции и многого другого.</a:t>
            </a:r>
          </a:p>
        </p:txBody>
      </p:sp>
      <p:pic>
        <p:nvPicPr>
          <p:cNvPr id="8" name="Рисунок 7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429132"/>
            <a:ext cx="1290957" cy="1246695"/>
          </a:xfrm>
          <a:prstGeom prst="rect">
            <a:avLst/>
          </a:prstGeom>
        </p:spPr>
      </p:pic>
      <p:pic>
        <p:nvPicPr>
          <p:cNvPr id="9" name="Рисунок 8" descr="index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214818"/>
            <a:ext cx="1553460" cy="1500198"/>
          </a:xfrm>
          <a:prstGeom prst="rect">
            <a:avLst/>
          </a:prstGeom>
        </p:spPr>
      </p:pic>
      <p:pic>
        <p:nvPicPr>
          <p:cNvPr id="10" name="Рисунок 9" descr="index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4714884"/>
            <a:ext cx="1923306" cy="1857364"/>
          </a:xfrm>
          <a:prstGeom prst="rect">
            <a:avLst/>
          </a:prstGeom>
        </p:spPr>
      </p:pic>
      <p:pic>
        <p:nvPicPr>
          <p:cNvPr id="11" name="Рисунок 10" descr="index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214818"/>
            <a:ext cx="1739937" cy="2177407"/>
          </a:xfrm>
          <a:prstGeom prst="rect">
            <a:avLst/>
          </a:prstGeom>
        </p:spPr>
      </p:pic>
      <p:pic>
        <p:nvPicPr>
          <p:cNvPr id="12" name="Рисунок 11" descr="лог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142852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472518" cy="592935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    Продукция </a:t>
            </a:r>
            <a:r>
              <a:rPr lang="ru-RU" b="1" dirty="0"/>
              <a:t>из плоского картона</a:t>
            </a:r>
            <a:r>
              <a:rPr lang="ru-RU" dirty="0"/>
              <a:t> – используется картон хром-эрзац, толщиной 0,25-0,6 мм и различной плотности.  Л</a:t>
            </a:r>
            <a:r>
              <a:rPr lang="ru-RU" dirty="0" smtClean="0"/>
              <a:t>акирование </a:t>
            </a:r>
            <a:r>
              <a:rPr lang="ru-RU" dirty="0" err="1"/>
              <a:t>УФ-лаками</a:t>
            </a:r>
            <a:r>
              <a:rPr lang="ru-RU" dirty="0"/>
              <a:t>, водными, масляными (выборочное и сплошное); тиснение всех видов; склейка до 6 точек; вклейка «окошек» из пленки.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Этот картон широко распространен и применяется, в основном как индивидуальная картонная упаковка для малогабаритных, легких изделий: зубной пасты, стирального порошка, бытовых изделий, кондитерских изделий, лекарственных препаратов и т. д.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   Двухслойный </a:t>
            </a:r>
            <a:r>
              <a:rPr lang="ru-RU" b="1" dirty="0"/>
              <a:t>картон</a:t>
            </a:r>
            <a:r>
              <a:rPr lang="ru-RU" dirty="0"/>
              <a:t> – состоит из нижнего плоского слоя и гофрированного - собственно «волны». Такой картон используется, когда клиенту требуются какие-то нестандартные решения картонной упаковки. Для картонной упаковки применяется картон с гофрированным </a:t>
            </a:r>
            <a:r>
              <a:rPr lang="ru-RU" dirty="0" smtClean="0"/>
              <a:t>поверхностным слоем.</a:t>
            </a:r>
          </a:p>
          <a:p>
            <a:pPr>
              <a:buFont typeface="Wingdings" pitchFamily="2" charset="2"/>
              <a:buChar char="ü"/>
            </a:pPr>
            <a:endParaRPr lang="ru-RU" b="1" dirty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   Производство </a:t>
            </a:r>
            <a:r>
              <a:rPr lang="ru-RU" b="1" dirty="0"/>
              <a:t>упаковки из </a:t>
            </a:r>
            <a:r>
              <a:rPr lang="ru-RU" b="1" dirty="0" err="1"/>
              <a:t>кашированного</a:t>
            </a:r>
            <a:r>
              <a:rPr lang="ru-RU" b="1" dirty="0"/>
              <a:t> </a:t>
            </a:r>
            <a:r>
              <a:rPr lang="ru-RU" b="1" dirty="0" err="1"/>
              <a:t>гофрокартона</a:t>
            </a:r>
            <a:r>
              <a:rPr lang="ru-RU" dirty="0"/>
              <a:t> – трехслойный </a:t>
            </a:r>
            <a:r>
              <a:rPr lang="ru-RU" dirty="0" err="1"/>
              <a:t>гофрокартон</a:t>
            </a:r>
            <a:r>
              <a:rPr lang="ru-RU" dirty="0"/>
              <a:t> с использованием различных профилей, толщиной от ~ 1,2 мм, третий слой которого </a:t>
            </a:r>
            <a:r>
              <a:rPr lang="ru-RU" dirty="0" err="1"/>
              <a:t>каширован</a:t>
            </a:r>
            <a:r>
              <a:rPr lang="ru-RU" dirty="0"/>
              <a:t> (приклеен) плоским картоном, как правило, с нанесенной на него </a:t>
            </a:r>
            <a:r>
              <a:rPr lang="ru-RU" dirty="0" err="1"/>
              <a:t>полноцветной</a:t>
            </a:r>
            <a:r>
              <a:rPr lang="ru-RU" dirty="0"/>
              <a:t> офсетной печатью до 6 цветов, и с последующей отделкой: лакирование </a:t>
            </a:r>
            <a:r>
              <a:rPr lang="ru-RU" dirty="0" err="1"/>
              <a:t>УФ-лаками</a:t>
            </a:r>
            <a:r>
              <a:rPr lang="ru-RU" dirty="0"/>
              <a:t>, водными, масляными (выборочное и сплошное); тиснение всех видов; склейка до 6 точек; вклейка «окошек» из пленки.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Картонная упаковка из </a:t>
            </a:r>
            <a:r>
              <a:rPr lang="ru-RU" dirty="0" err="1"/>
              <a:t>кашированного</a:t>
            </a:r>
            <a:r>
              <a:rPr lang="ru-RU" dirty="0"/>
              <a:t> </a:t>
            </a:r>
            <a:r>
              <a:rPr lang="ru-RU" dirty="0" err="1"/>
              <a:t>гофрокартона</a:t>
            </a:r>
            <a:r>
              <a:rPr lang="ru-RU" dirty="0"/>
              <a:t> применяется в секторе дорогой продукции, требующей качественной картонной  упаковки с высокими прочностными характеристиками и используется практически во всех отраслях промышленности. Таким образом, когда возникает потребность в яркой, качественной и при этом плотной и жесткой полиграфической продукции, </a:t>
            </a:r>
            <a:r>
              <a:rPr lang="ru-RU" dirty="0" err="1"/>
              <a:t>каширование</a:t>
            </a:r>
            <a:r>
              <a:rPr lang="ru-RU" dirty="0"/>
              <a:t> оказывается единственным эффективным способом ее создания. Этот картон используется для картонной упаковки цифровой техники - сотовые телефоны, фотокамеры, аудиотехника. Индивидуальной картонной упаковкой из </a:t>
            </a:r>
            <a:r>
              <a:rPr lang="ru-RU" dirty="0" err="1"/>
              <a:t>кашированного</a:t>
            </a:r>
            <a:r>
              <a:rPr lang="ru-RU" dirty="0"/>
              <a:t> картона снабжается посуда, наборы из нескольких бутылок, косметические товары, обувь и всевозможная электротехника.</a:t>
            </a:r>
          </a:p>
        </p:txBody>
      </p:sp>
      <p:pic>
        <p:nvPicPr>
          <p:cNvPr id="4" name="Рисунок 3" descr="л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42852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401080" cy="607223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  <a:buNone/>
            </a:pPr>
            <a:r>
              <a:rPr lang="ru-RU" sz="3000" b="1" i="1" u="sng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Образцы нашей продукции</a:t>
            </a:r>
          </a:p>
        </p:txBody>
      </p:sp>
      <p:pic>
        <p:nvPicPr>
          <p:cNvPr id="10" name="Рисунок 9" descr="л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42852"/>
            <a:ext cx="3051116" cy="437217"/>
          </a:xfrm>
          <a:prstGeom prst="rect">
            <a:avLst/>
          </a:prstGeom>
        </p:spPr>
      </p:pic>
      <p:pic>
        <p:nvPicPr>
          <p:cNvPr id="11" name="Рисунок 10" descr="наб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14422"/>
            <a:ext cx="8643998" cy="564357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b="1" i="1" u="sng" dirty="0"/>
              <a:t>Подарочная упаковка</a:t>
            </a:r>
          </a:p>
        </p:txBody>
      </p:sp>
      <p:pic>
        <p:nvPicPr>
          <p:cNvPr id="13" name="Содержимое 12" descr="новый го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8572560" cy="5429264"/>
          </a:xfrm>
        </p:spPr>
      </p:pic>
      <p:pic>
        <p:nvPicPr>
          <p:cNvPr id="12" name="Рисунок 11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4290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marL="342900" indent="-342900"/>
            <a:r>
              <a:rPr lang="ru-RU" b="1" i="1" u="sng" dirty="0" smtClean="0"/>
              <a:t>Достижения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Квалификация и опыт наших специалистов подтверждены престижными наградами:  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В 2004 году</a:t>
            </a:r>
            <a:r>
              <a:rPr lang="ru-RU" sz="1800" dirty="0" smtClean="0"/>
              <a:t> ООО «ПРИЗМА» удостоена диплома Всероссийского конкурса «Упаковка – Звезда России – 2004» за новогоднюю подарочную упаковку «Корона», в рамках выставки «</a:t>
            </a:r>
            <a:r>
              <a:rPr lang="ru-RU" sz="1800" dirty="0" err="1" smtClean="0"/>
              <a:t>Росупак</a:t>
            </a:r>
            <a:r>
              <a:rPr lang="ru-RU" sz="1800" dirty="0" smtClean="0"/>
              <a:t> 2004».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 В 2005 году</a:t>
            </a:r>
            <a:r>
              <a:rPr lang="ru-RU" sz="1800" dirty="0" smtClean="0"/>
              <a:t> ООО «ПРИЗМА» завоевала первое место за «Новогоднюю подарочную коллекцию» в конкурсе «Упаковка – Звезда России – 2005», «</a:t>
            </a:r>
            <a:r>
              <a:rPr lang="ru-RU" sz="1800" dirty="0" err="1" smtClean="0"/>
              <a:t>Росупак</a:t>
            </a:r>
            <a:r>
              <a:rPr lang="ru-RU" sz="1800" dirty="0" smtClean="0"/>
              <a:t> 2005».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 2006 году</a:t>
            </a:r>
            <a:r>
              <a:rPr lang="ru-RU" sz="1800" dirty="0" smtClean="0"/>
              <a:t> ООО «ПРИЗМА» стала лауреатом Всероссийского конкурса «Упаковка – Звезда России – 2006» в номинации «Новогодняя подарочная коллекция упаковок».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В 2007 году</a:t>
            </a:r>
            <a:r>
              <a:rPr lang="ru-RU" sz="1800" dirty="0" smtClean="0"/>
              <a:t>  </a:t>
            </a:r>
            <a:r>
              <a:rPr lang="ru-RU" sz="1800" dirty="0" smtClean="0">
                <a:hlinkClick r:id="rId2"/>
              </a:rPr>
              <a:t>победа на выставке производителей упаковки «Росупак-2007»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786322"/>
            <a:ext cx="1214446" cy="1836591"/>
          </a:xfrm>
          <a:prstGeom prst="rect">
            <a:avLst/>
          </a:prstGeom>
        </p:spPr>
      </p:pic>
      <p:pic>
        <p:nvPicPr>
          <p:cNvPr id="7" name="Рисунок 6" descr="index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714884"/>
            <a:ext cx="1496864" cy="2000264"/>
          </a:xfrm>
          <a:prstGeom prst="rect">
            <a:avLst/>
          </a:prstGeom>
        </p:spPr>
      </p:pic>
      <p:pic>
        <p:nvPicPr>
          <p:cNvPr id="8" name="Рисунок 7" descr="лог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14290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796908"/>
          </a:xfrm>
        </p:spPr>
        <p:txBody>
          <a:bodyPr/>
          <a:lstStyle/>
          <a:p>
            <a:r>
              <a:rPr lang="ru-RU" b="1" i="1" u="sng" dirty="0" smtClean="0"/>
              <a:t>География</a:t>
            </a:r>
            <a:r>
              <a:rPr lang="ru-RU" dirty="0" smtClean="0"/>
              <a:t> </a:t>
            </a:r>
            <a:r>
              <a:rPr lang="ru-RU" b="1" i="1" u="sng" dirty="0" smtClean="0"/>
              <a:t>продаж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Мы работаем с клиентами по всем регионам Российской Федерации, Республика Беларусь, Республика Казахстан.</a:t>
            </a:r>
            <a:endParaRPr lang="ru-RU" dirty="0"/>
          </a:p>
        </p:txBody>
      </p:sp>
      <p:pic>
        <p:nvPicPr>
          <p:cNvPr id="4" name="Рисунок 3" descr="л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290"/>
            <a:ext cx="3051116" cy="437217"/>
          </a:xfrm>
          <a:prstGeom prst="rect">
            <a:avLst/>
          </a:prstGeom>
        </p:spPr>
      </p:pic>
      <p:pic>
        <p:nvPicPr>
          <p:cNvPr id="5" name="Рисунок 4" descr="russi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857496"/>
            <a:ext cx="4991100" cy="3000375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8786874" cy="642942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spcBef>
                <a:spcPct val="0"/>
              </a:spcBef>
              <a:buNone/>
            </a:pPr>
            <a:r>
              <a:rPr lang="ru-RU" sz="4400" b="1" i="1" u="sng" dirty="0" smtClean="0">
                <a:latin typeface="+mj-lt"/>
                <a:ea typeface="+mj-ea"/>
                <a:cs typeface="+mj-cs"/>
              </a:rPr>
              <a:t>До встречи в ООО «ПРИЗМА»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л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071942"/>
            <a:ext cx="5483826" cy="78581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Цель компании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58204" cy="5429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/>
              <a:t>        Наша </a:t>
            </a:r>
            <a:r>
              <a:rPr lang="ru-RU" sz="2800" b="1" dirty="0"/>
              <a:t>цель</a:t>
            </a:r>
            <a:r>
              <a:rPr lang="ru-RU" sz="2800" dirty="0"/>
              <a:t> – содействовать бизнесу Клиента посредством предоставления качественной продукции и услуг. Мы помогаем Клиентам добиться реального экономического результата и повысить уровень продаж за счёт воплощения их </a:t>
            </a:r>
            <a:r>
              <a:rPr lang="ru-RU" sz="2800" dirty="0" smtClean="0"/>
              <a:t>идей </a:t>
            </a:r>
            <a:r>
              <a:rPr lang="ru-RU" sz="2800" dirty="0"/>
              <a:t>в нашей картонной упаковке</a:t>
            </a:r>
            <a:r>
              <a:rPr lang="ru-RU" sz="28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 descr="\\DC\Prizma\foto\Завидово 2015\DSC_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572008"/>
            <a:ext cx="3556027" cy="2000264"/>
          </a:xfrm>
          <a:prstGeom prst="rect">
            <a:avLst/>
          </a:prstGeom>
          <a:noFill/>
        </p:spPr>
      </p:pic>
      <p:pic>
        <p:nvPicPr>
          <p:cNvPr id="6" name="Рисунок 5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14290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/>
              <a:t>Наш стиль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572560" cy="5429264"/>
          </a:xfrm>
        </p:spPr>
        <p:txBody>
          <a:bodyPr>
            <a:normAutofit/>
          </a:bodyPr>
          <a:lstStyle/>
          <a:p>
            <a:pPr marL="180000" indent="0">
              <a:buNone/>
            </a:pPr>
            <a:r>
              <a:rPr lang="ru-RU" sz="2800" b="1" dirty="0" smtClean="0"/>
              <a:t>  Наш </a:t>
            </a:r>
            <a:r>
              <a:rPr lang="ru-RU" sz="2800" b="1" dirty="0"/>
              <a:t>деловой стиль</a:t>
            </a:r>
            <a:r>
              <a:rPr lang="ru-RU" sz="2800" dirty="0"/>
              <a:t> – профессионализм, надёжность, оперативность в работе, творческий подход к делу, долгосрочное деловое партнёрство, неукоснительное следование интересам Клиента.</a:t>
            </a:r>
          </a:p>
        </p:txBody>
      </p:sp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42852"/>
            <a:ext cx="3051116" cy="437217"/>
          </a:xfrm>
          <a:prstGeom prst="rect">
            <a:avLst/>
          </a:prstGeom>
        </p:spPr>
      </p:pic>
      <p:pic>
        <p:nvPicPr>
          <p:cNvPr id="6" name="Рисунок 5" descr="orbytel_xl75_uv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857628"/>
            <a:ext cx="2571768" cy="2674282"/>
          </a:xfrm>
          <a:prstGeom prst="rect">
            <a:avLst/>
          </a:prstGeom>
        </p:spPr>
      </p:pic>
      <p:pic>
        <p:nvPicPr>
          <p:cNvPr id="7" name="Рисунок 6" descr="XWOwSmwbfo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737720"/>
            <a:ext cx="2143140" cy="287019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/>
              <a:t>О компании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ООО «ПРИЗМА» - современное предприятие, специализирующееся на изготовлении картонной упаковки. Существующий потенциал и принцип работы Компании позволяют эффективно решать вопросы наших Клиентов.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Компания «ПРИЗМА» была создана в 2003 году командой профессионалов с десятилетним стажем работы в области полиграфии и производства упаковки.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Накопленный опыт в упаковочной отрасли, высокий уровень знаний технологического процесса производства упаковки, использование передовых технологий во всех сферах деятельности, стремление к самосовершенствованию – все это помогает нам удовлетворять потребности Клиента в качественной, современной картонной упаковке.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Наша Компания ценит время своих Клиентов и поэтому стремится не только быстро и качественно выполнить свои обязательства по производству картонной упаковки, но и предложить Заказчикам более удобную модель сотрудничества.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42852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u="sng" dirty="0" smtClean="0"/>
              <a:t> Принципы работы</a:t>
            </a:r>
            <a:endParaRPr lang="ru-RU" sz="49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329642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В </a:t>
            </a:r>
            <a:r>
              <a:rPr lang="ru-RU" sz="2800" dirty="0"/>
              <a:t>своей работе компания «</a:t>
            </a:r>
            <a:r>
              <a:rPr lang="ru-RU" sz="2800" dirty="0" smtClean="0"/>
              <a:t>ПРИЗМА» руководствуется следующими принципами: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 качество предоставляемых </a:t>
            </a:r>
            <a:r>
              <a:rPr lang="ru-RU" i="1" dirty="0" smtClean="0"/>
              <a:t>услуг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высокая квалификация </a:t>
            </a:r>
            <a:r>
              <a:rPr lang="ru-RU" i="1" dirty="0" smtClean="0"/>
              <a:t>специалистов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индивидуальный подход к каждому клиенту</a:t>
            </a:r>
            <a:endParaRPr lang="ru-RU" i="1" dirty="0" smtClean="0"/>
          </a:p>
          <a:p>
            <a:pPr>
              <a:buFont typeface="Wingdings" pitchFamily="2" charset="2"/>
              <a:buChar char="ü"/>
            </a:pPr>
            <a:r>
              <a:rPr lang="ru-RU" i="1" dirty="0"/>
              <a:t> </a:t>
            </a:r>
            <a:r>
              <a:rPr lang="ru-RU" i="1" dirty="0" smtClean="0"/>
              <a:t>открытость</a:t>
            </a:r>
          </a:p>
          <a:p>
            <a:pPr>
              <a:buFont typeface="Wingdings" pitchFamily="2" charset="2"/>
              <a:buChar char="ü"/>
            </a:pPr>
            <a:r>
              <a:rPr lang="ru-RU" i="1" dirty="0"/>
              <a:t>надёжность и гарантии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42852"/>
            <a:ext cx="3051116" cy="437217"/>
          </a:xfrm>
          <a:prstGeom prst="rect">
            <a:avLst/>
          </a:prstGeom>
        </p:spPr>
      </p:pic>
      <p:pic>
        <p:nvPicPr>
          <p:cNvPr id="6" name="Рисунок 5" descr="prin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286256"/>
            <a:ext cx="2214578" cy="202649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00124"/>
          </a:xfrm>
        </p:spPr>
        <p:txBody>
          <a:bodyPr>
            <a:noAutofit/>
          </a:bodyPr>
          <a:lstStyle/>
          <a:p>
            <a:r>
              <a:rPr lang="ru-RU" b="1" i="1" u="sng" dirty="0"/>
              <a:t>Наше оборудование и его технические возможности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>
              <a:buNone/>
            </a:pPr>
            <a:r>
              <a:rPr lang="ru-RU" b="1" i="1" dirty="0"/>
              <a:t>Печать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Rapida</a:t>
            </a:r>
            <a:r>
              <a:rPr lang="ru-RU" dirty="0" smtClean="0"/>
              <a:t> </a:t>
            </a:r>
            <a:r>
              <a:rPr lang="ru-RU" dirty="0"/>
              <a:t>142-5+L </a:t>
            </a:r>
            <a:r>
              <a:rPr lang="ru-RU" dirty="0" smtClean="0"/>
              <a:t>(</a:t>
            </a:r>
            <a:r>
              <a:rPr lang="ru-RU" dirty="0"/>
              <a:t>Формат 1020 </a:t>
            </a:r>
            <a:r>
              <a:rPr lang="ru-RU" dirty="0" err="1"/>
              <a:t>х</a:t>
            </a:r>
            <a:r>
              <a:rPr lang="ru-RU" dirty="0"/>
              <a:t> 1420 </a:t>
            </a:r>
            <a:r>
              <a:rPr lang="ru-RU" dirty="0" smtClean="0"/>
              <a:t>мм.) </a:t>
            </a:r>
            <a:r>
              <a:rPr lang="ru-RU" dirty="0"/>
              <a:t>– печать </a:t>
            </a:r>
            <a:r>
              <a:rPr lang="ru-RU" dirty="0" smtClean="0"/>
              <a:t>традиционными офсетными красками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Rapida</a:t>
            </a:r>
            <a:r>
              <a:rPr lang="ru-RU" dirty="0"/>
              <a:t> 105-5+L   </a:t>
            </a:r>
            <a:r>
              <a:rPr lang="ru-RU" dirty="0" smtClean="0"/>
              <a:t>(</a:t>
            </a:r>
            <a:r>
              <a:rPr lang="ru-RU" dirty="0"/>
              <a:t>Формат   720 </a:t>
            </a:r>
            <a:r>
              <a:rPr lang="ru-RU" dirty="0" err="1"/>
              <a:t>х</a:t>
            </a:r>
            <a:r>
              <a:rPr lang="ru-RU" dirty="0"/>
              <a:t> 1050 </a:t>
            </a:r>
            <a:r>
              <a:rPr lang="ru-RU" dirty="0" smtClean="0"/>
              <a:t>мм.) </a:t>
            </a:r>
            <a:r>
              <a:rPr lang="ru-RU" dirty="0"/>
              <a:t>– печать УФ красками</a:t>
            </a:r>
          </a:p>
          <a:p>
            <a:endParaRPr lang="ru-RU" dirty="0"/>
          </a:p>
        </p:txBody>
      </p:sp>
      <p:pic>
        <p:nvPicPr>
          <p:cNvPr id="4" name="Рисунок 3" descr="печатная рабо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500570"/>
            <a:ext cx="3081342" cy="2018279"/>
          </a:xfrm>
          <a:prstGeom prst="rect">
            <a:avLst/>
          </a:prstGeom>
        </p:spPr>
      </p:pic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42852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i="1" dirty="0" err="1" smtClean="0"/>
              <a:t>Каширование</a:t>
            </a:r>
            <a:r>
              <a:rPr lang="ru-RU" b="1" i="1" dirty="0" smtClean="0"/>
              <a:t> (2-х,3-х.4-х,5-ти слойка: «Е», «В», «С», </a:t>
            </a:r>
            <a:r>
              <a:rPr lang="ru-RU" b="1" i="1" dirty="0" err="1" smtClean="0"/>
              <a:t>Слим</a:t>
            </a:r>
            <a:r>
              <a:rPr lang="ru-RU" b="1" i="1" dirty="0" smtClean="0"/>
              <a:t>, Каппа)</a:t>
            </a:r>
          </a:p>
          <a:p>
            <a:pPr marL="180000" indent="0">
              <a:buFont typeface="Wingdings" pitchFamily="2" charset="2"/>
              <a:buChar char="ü"/>
            </a:pPr>
            <a:r>
              <a:rPr lang="en-US" dirty="0" smtClean="0"/>
              <a:t>FMZ-1450 Automatic Flute Laminating Machine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формат 1450 </a:t>
            </a:r>
            <a:r>
              <a:rPr lang="ru-RU" dirty="0" err="1" smtClean="0"/>
              <a:t>х</a:t>
            </a:r>
            <a:r>
              <a:rPr lang="ru-RU" dirty="0" smtClean="0"/>
              <a:t> 1450 мм.)</a:t>
            </a:r>
          </a:p>
          <a:p>
            <a:pPr marL="180000" indent="0">
              <a:buFont typeface="Wingdings" pitchFamily="2" charset="2"/>
              <a:buChar char="ü"/>
            </a:pPr>
            <a:r>
              <a:rPr lang="en-US" dirty="0" smtClean="0"/>
              <a:t>SCHTOK (</a:t>
            </a:r>
            <a:r>
              <a:rPr lang="ru-RU" dirty="0" smtClean="0"/>
              <a:t>формат 1250 </a:t>
            </a:r>
            <a:r>
              <a:rPr lang="ru-RU" dirty="0" err="1" smtClean="0"/>
              <a:t>х</a:t>
            </a:r>
            <a:r>
              <a:rPr lang="ru-RU" dirty="0" smtClean="0"/>
              <a:t> 1650 мм.)</a:t>
            </a:r>
            <a:endParaRPr lang="ru-RU" dirty="0"/>
          </a:p>
        </p:txBody>
      </p:sp>
      <p:pic>
        <p:nvPicPr>
          <p:cNvPr id="4" name="Рисунок 3" descr="HTB1L4VdHVXXXXaUXpXXq6xXFXXX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9" y="3944104"/>
            <a:ext cx="6572296" cy="2536676"/>
          </a:xfrm>
          <a:prstGeom prst="rect">
            <a:avLst/>
          </a:prstGeom>
        </p:spPr>
      </p:pic>
      <p:pic>
        <p:nvPicPr>
          <p:cNvPr id="7" name="Рисунок 6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42852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857916"/>
          </a:xfrm>
        </p:spPr>
        <p:txBody>
          <a:bodyPr/>
          <a:lstStyle/>
          <a:p>
            <a:pPr>
              <a:buNone/>
            </a:pPr>
            <a:r>
              <a:rPr lang="ru-RU" b="1" i="1" dirty="0"/>
              <a:t>Лакирование  </a:t>
            </a:r>
            <a:r>
              <a:rPr lang="ru-RU" i="1" dirty="0"/>
              <a:t>(УФ лак с выборкой</a:t>
            </a:r>
            <a:r>
              <a:rPr lang="ru-RU" i="1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DISCOVERY</a:t>
            </a:r>
            <a:r>
              <a:rPr lang="en-US" i="1" dirty="0" smtClean="0"/>
              <a:t> </a:t>
            </a:r>
            <a:r>
              <a:rPr lang="en-US" dirty="0" smtClean="0"/>
              <a:t>1316  </a:t>
            </a:r>
            <a:r>
              <a:rPr lang="ru-RU" dirty="0" smtClean="0"/>
              <a:t>(формат 1300 </a:t>
            </a:r>
            <a:r>
              <a:rPr lang="ru-RU" dirty="0" err="1" smtClean="0"/>
              <a:t>х</a:t>
            </a:r>
            <a:r>
              <a:rPr lang="ru-RU" dirty="0" smtClean="0"/>
              <a:t> 1620 мм.)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b="1" i="1" dirty="0" err="1"/>
              <a:t>Ламинация</a:t>
            </a:r>
            <a:r>
              <a:rPr lang="ru-RU" b="1" i="1" dirty="0"/>
              <a:t>   </a:t>
            </a:r>
            <a:r>
              <a:rPr lang="ru-RU" i="1" dirty="0"/>
              <a:t>(глянцевая, матовая</a:t>
            </a:r>
            <a:r>
              <a:rPr lang="ru-RU" i="1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SDFM-1450</a:t>
            </a:r>
            <a:r>
              <a:rPr lang="en-US" i="1" dirty="0" smtClean="0"/>
              <a:t> </a:t>
            </a:r>
            <a:r>
              <a:rPr lang="ru-RU" dirty="0" smtClean="0"/>
              <a:t>(формат 1200 </a:t>
            </a:r>
            <a:r>
              <a:rPr lang="ru-RU" dirty="0" err="1" smtClean="0"/>
              <a:t>х</a:t>
            </a:r>
            <a:r>
              <a:rPr lang="ru-RU" dirty="0" smtClean="0"/>
              <a:t> 1450 мм.)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b="1" i="1" dirty="0" err="1" smtClean="0"/>
              <a:t>Конгрев</a:t>
            </a:r>
            <a:endParaRPr lang="ru-RU" b="1" i="1" dirty="0" smtClean="0"/>
          </a:p>
          <a:p>
            <a:r>
              <a:rPr lang="ru-RU" dirty="0" smtClean="0"/>
              <a:t>- WUPA - 6.3 PS (формат 1020 </a:t>
            </a:r>
            <a:r>
              <a:rPr lang="ru-RU" dirty="0" err="1" smtClean="0"/>
              <a:t>x</a:t>
            </a:r>
            <a:r>
              <a:rPr lang="ru-RU" dirty="0" smtClean="0"/>
              <a:t> 1420 мм), давление 600 тонн</a:t>
            </a:r>
          </a:p>
          <a:p>
            <a:r>
              <a:rPr lang="ru-RU" dirty="0" smtClean="0"/>
              <a:t>- WUPA - 5.2 PS (формат 900 </a:t>
            </a:r>
            <a:r>
              <a:rPr lang="ru-RU" dirty="0" err="1" smtClean="0"/>
              <a:t>x</a:t>
            </a:r>
            <a:r>
              <a:rPr lang="ru-RU" dirty="0" smtClean="0"/>
              <a:t> 1300 мм), давление 500 тонн</a:t>
            </a:r>
          </a:p>
          <a:p>
            <a:r>
              <a:rPr lang="ru-RU" dirty="0" smtClean="0"/>
              <a:t>- EVEREST - 55 (Формат 1000 </a:t>
            </a:r>
            <a:r>
              <a:rPr lang="ru-RU" dirty="0" err="1" smtClean="0"/>
              <a:t>х</a:t>
            </a:r>
            <a:r>
              <a:rPr lang="ru-RU" dirty="0" smtClean="0"/>
              <a:t> 1400 мм)</a:t>
            </a:r>
            <a:endParaRPr lang="ru-RU" dirty="0"/>
          </a:p>
        </p:txBody>
      </p:sp>
      <p:pic>
        <p:nvPicPr>
          <p:cNvPr id="4" name="Рисунок 3" descr="л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42852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ru-RU" b="1" i="1" dirty="0"/>
              <a:t>Высечка  </a:t>
            </a:r>
            <a:endParaRPr lang="ru-RU" i="1" dirty="0" smtClean="0"/>
          </a:p>
          <a:p>
            <a:r>
              <a:rPr lang="ru-RU" dirty="0" smtClean="0"/>
              <a:t>- WUPA - 6.3 PS (формат 1020 </a:t>
            </a:r>
            <a:r>
              <a:rPr lang="ru-RU" dirty="0" err="1" smtClean="0"/>
              <a:t>x</a:t>
            </a:r>
            <a:r>
              <a:rPr lang="ru-RU" dirty="0" smtClean="0"/>
              <a:t> 1420 мм), давление 600 тонн</a:t>
            </a:r>
          </a:p>
          <a:p>
            <a:r>
              <a:rPr lang="ru-RU" dirty="0" smtClean="0"/>
              <a:t>- WUPA - 5.2 PS (формат 900 </a:t>
            </a:r>
            <a:r>
              <a:rPr lang="ru-RU" dirty="0" err="1" smtClean="0"/>
              <a:t>x</a:t>
            </a:r>
            <a:r>
              <a:rPr lang="ru-RU" dirty="0" smtClean="0"/>
              <a:t> 1300 мм), давление 500 тонн</a:t>
            </a:r>
          </a:p>
          <a:p>
            <a:r>
              <a:rPr lang="ru-RU" dirty="0" smtClean="0"/>
              <a:t>- SOL - 1800 ST (формат 1220 </a:t>
            </a:r>
            <a:r>
              <a:rPr lang="ru-RU" dirty="0" err="1" smtClean="0"/>
              <a:t>х</a:t>
            </a:r>
            <a:r>
              <a:rPr lang="ru-RU" dirty="0" smtClean="0"/>
              <a:t> 1820 мм), давление 300 тонн</a:t>
            </a:r>
          </a:p>
          <a:p>
            <a:r>
              <a:rPr lang="ru-RU" dirty="0" smtClean="0"/>
              <a:t>- EVEREST - 55 (Формат 1000 </a:t>
            </a:r>
            <a:r>
              <a:rPr lang="ru-RU" dirty="0" err="1" smtClean="0"/>
              <a:t>х</a:t>
            </a:r>
            <a:r>
              <a:rPr lang="ru-RU" dirty="0" smtClean="0"/>
              <a:t> 1400 мм)</a:t>
            </a:r>
          </a:p>
          <a:p>
            <a:pPr>
              <a:buNone/>
            </a:pPr>
            <a:endParaRPr lang="ru-RU" i="1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 descr="вуп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786190"/>
            <a:ext cx="2714644" cy="2035983"/>
          </a:xfrm>
          <a:prstGeom prst="rect">
            <a:avLst/>
          </a:prstGeom>
        </p:spPr>
      </p:pic>
      <p:pic>
        <p:nvPicPr>
          <p:cNvPr id="5" name="Рисунок 4" descr="вуп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786190"/>
            <a:ext cx="2857520" cy="2143140"/>
          </a:xfrm>
          <a:prstGeom prst="rect">
            <a:avLst/>
          </a:prstGeom>
        </p:spPr>
      </p:pic>
      <p:pic>
        <p:nvPicPr>
          <p:cNvPr id="6" name="Рисунок 5" descr="лог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14290"/>
            <a:ext cx="3051116" cy="4372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373</TotalTime>
  <Words>377</Words>
  <Application>Microsoft Office PowerPoint</Application>
  <PresentationFormat>Экран (4:3)</PresentationFormat>
  <Paragraphs>85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ООО «ПРИЗМА»</vt:lpstr>
      <vt:lpstr>Цель компании</vt:lpstr>
      <vt:lpstr>Наш стиль работы</vt:lpstr>
      <vt:lpstr>О компании</vt:lpstr>
      <vt:lpstr>    Принципы работы</vt:lpstr>
      <vt:lpstr>Наше оборудование и его технические возможности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Услуги</vt:lpstr>
      <vt:lpstr>Продукция</vt:lpstr>
      <vt:lpstr>Презентация PowerPoint</vt:lpstr>
      <vt:lpstr>Презентация PowerPoint</vt:lpstr>
      <vt:lpstr>Подарочная упаковка</vt:lpstr>
      <vt:lpstr>Достижения</vt:lpstr>
      <vt:lpstr>География продаж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«ПРИЗМА»</dc:title>
  <dc:creator>aav</dc:creator>
  <cp:lastModifiedBy>Alla</cp:lastModifiedBy>
  <cp:revision>66</cp:revision>
  <dcterms:created xsi:type="dcterms:W3CDTF">2016-02-02T13:58:46Z</dcterms:created>
  <dcterms:modified xsi:type="dcterms:W3CDTF">2017-09-27T11:21:49Z</dcterms:modified>
</cp:coreProperties>
</file>